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theme/theme8.xml" ContentType="application/vnd.openxmlformats-officedocument.theme+xml"/>
  <Override PartName="/ppt/slideLayouts/slideLayout10.xml" ContentType="application/vnd.openxmlformats-officedocument.presentationml.slideLayout+xml"/>
  <Override PartName="/ppt/theme/theme9.xml" ContentType="application/vnd.openxmlformats-officedocument.theme+xml"/>
  <Override PartName="/ppt/slideLayouts/slideLayout11.xml" ContentType="application/vnd.openxmlformats-officedocument.presentationml.slideLayout+xml"/>
  <Override PartName="/ppt/theme/theme10.xml" ContentType="application/vnd.openxmlformats-officedocument.theme+xml"/>
  <Override PartName="/ppt/slideLayouts/slideLayout12.xml" ContentType="application/vnd.openxmlformats-officedocument.presentationml.slideLayout+xml"/>
  <Override PartName="/ppt/theme/theme11.xml" ContentType="application/vnd.openxmlformats-officedocument.theme+xml"/>
  <Override PartName="/ppt/slideLayouts/slideLayout13.xml" ContentType="application/vnd.openxmlformats-officedocument.presentationml.slideLayout+xml"/>
  <Override PartName="/ppt/theme/theme12.xml" ContentType="application/vnd.openxmlformats-officedocument.theme+xml"/>
  <Override PartName="/ppt/slideLayouts/slideLayout14.xml" ContentType="application/vnd.openxmlformats-officedocument.presentationml.slideLayout+xml"/>
  <Override PartName="/ppt/theme/theme13.xml" ContentType="application/vnd.openxmlformats-officedocument.theme+xml"/>
  <Override PartName="/ppt/slideLayouts/slideLayout15.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663" r:id="rId3"/>
    <p:sldMasterId id="2147483665" r:id="rId4"/>
    <p:sldMasterId id="2147483668" r:id="rId5"/>
    <p:sldMasterId id="2147483678" r:id="rId6"/>
    <p:sldMasterId id="2147483670" r:id="rId7"/>
    <p:sldMasterId id="2147483675" r:id="rId8"/>
    <p:sldMasterId id="2147483672" r:id="rId9"/>
    <p:sldMasterId id="2147483682" r:id="rId10"/>
    <p:sldMasterId id="2147483684" r:id="rId11"/>
    <p:sldMasterId id="2147483686" r:id="rId12"/>
    <p:sldMasterId id="2147483688" r:id="rId13"/>
    <p:sldMasterId id="2147483690" r:id="rId14"/>
  </p:sldMasterIdLst>
  <p:notesMasterIdLst>
    <p:notesMasterId r:id="rId34"/>
  </p:notesMasterIdLst>
  <p:sldIdLst>
    <p:sldId id="380" r:id="rId15"/>
    <p:sldId id="349" r:id="rId16"/>
    <p:sldId id="350" r:id="rId17"/>
    <p:sldId id="351" r:id="rId18"/>
    <p:sldId id="352" r:id="rId19"/>
    <p:sldId id="353" r:id="rId20"/>
    <p:sldId id="354" r:id="rId21"/>
    <p:sldId id="355" r:id="rId22"/>
    <p:sldId id="357" r:id="rId23"/>
    <p:sldId id="358" r:id="rId24"/>
    <p:sldId id="359" r:id="rId25"/>
    <p:sldId id="361" r:id="rId26"/>
    <p:sldId id="362" r:id="rId27"/>
    <p:sldId id="363" r:id="rId28"/>
    <p:sldId id="366" r:id="rId29"/>
    <p:sldId id="367" r:id="rId30"/>
    <p:sldId id="368" r:id="rId31"/>
    <p:sldId id="369" r:id="rId32"/>
    <p:sldId id="370"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1032" userDrawn="1">
          <p15:clr>
            <a:srgbClr val="A4A3A4"/>
          </p15:clr>
        </p15:guide>
        <p15:guide id="4" orient="horz" pos="396" userDrawn="1">
          <p15:clr>
            <a:srgbClr val="A4A3A4"/>
          </p15:clr>
        </p15:guide>
        <p15:guide id="5" pos="11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4FD"/>
    <a:srgbClr val="AE1221"/>
    <a:srgbClr val="005E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4" autoAdjust="0"/>
    <p:restoredTop sz="88727" autoAdjust="0"/>
  </p:normalViewPr>
  <p:slideViewPr>
    <p:cSldViewPr>
      <p:cViewPr varScale="1">
        <p:scale>
          <a:sx n="101" d="100"/>
          <a:sy n="101" d="100"/>
        </p:scale>
        <p:origin x="2232" y="90"/>
      </p:cViewPr>
      <p:guideLst>
        <p:guide orient="horz" pos="2160"/>
        <p:guide pos="2880"/>
        <p:guide pos="1032"/>
        <p:guide orient="horz" pos="396"/>
        <p:guide pos="1152"/>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21" Type="http://schemas.openxmlformats.org/officeDocument/2006/relationships/slide" Target="slides/slide7.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5DD168-A957-4784-9C8A-5438585B9AF9}" type="datetimeFigureOut">
              <a:rPr lang="en-US" smtClean="0"/>
              <a:t>3/8/2021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AF6792-DBE1-4461-97FA-F85A7B48814E}" type="slidenum">
              <a:rPr lang="en-US" smtClean="0"/>
              <a:t>‹#›</a:t>
            </a:fld>
            <a:endParaRPr lang="en-US"/>
          </a:p>
        </p:txBody>
      </p:sp>
    </p:spTree>
    <p:extLst>
      <p:ext uri="{BB962C8B-B14F-4D97-AF65-F5344CB8AC3E}">
        <p14:creationId xmlns:p14="http://schemas.microsoft.com/office/powerpoint/2010/main" val="2815794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answer all these questions today.</a:t>
            </a:r>
          </a:p>
        </p:txBody>
      </p:sp>
      <p:sp>
        <p:nvSpPr>
          <p:cNvPr id="4" name="Slide Number Placeholder 3"/>
          <p:cNvSpPr>
            <a:spLocks noGrp="1"/>
          </p:cNvSpPr>
          <p:nvPr>
            <p:ph type="sldNum" sz="quarter" idx="5"/>
          </p:nvPr>
        </p:nvSpPr>
        <p:spPr/>
        <p:txBody>
          <a:bodyPr/>
          <a:lstStyle/>
          <a:p>
            <a:fld id="{2CAF6792-DBE1-4461-97FA-F85A7B48814E}" type="slidenum">
              <a:rPr lang="en-US" smtClean="0"/>
              <a:t>4</a:t>
            </a:fld>
            <a:endParaRPr lang="en-US"/>
          </a:p>
        </p:txBody>
      </p:sp>
    </p:spTree>
    <p:extLst>
      <p:ext uri="{BB962C8B-B14F-4D97-AF65-F5344CB8AC3E}">
        <p14:creationId xmlns:p14="http://schemas.microsoft.com/office/powerpoint/2010/main" val="1795690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Exporting country</a:t>
            </a:r>
          </a:p>
          <a:p>
            <a:pPr lvl="1"/>
            <a:r>
              <a:rPr lang="en-US" altLang="en-US" dirty="0"/>
              <a:t>Before international trade</a:t>
            </a:r>
          </a:p>
          <a:p>
            <a:pPr lvl="2"/>
            <a:r>
              <a:rPr lang="en-US" altLang="en-US" dirty="0"/>
              <a:t>Consumer surplus</a:t>
            </a:r>
          </a:p>
          <a:p>
            <a:pPr lvl="2"/>
            <a:r>
              <a:rPr lang="en-US" altLang="en-US" dirty="0"/>
              <a:t>Producer surplus</a:t>
            </a:r>
          </a:p>
          <a:p>
            <a:pPr lvl="1"/>
            <a:r>
              <a:rPr lang="en-US" altLang="en-US" dirty="0"/>
              <a:t>With international trade</a:t>
            </a:r>
          </a:p>
          <a:p>
            <a:pPr lvl="2"/>
            <a:r>
              <a:rPr lang="en-US" altLang="en-US" dirty="0"/>
              <a:t>Smaller consumer surplus</a:t>
            </a:r>
          </a:p>
          <a:p>
            <a:pPr lvl="2"/>
            <a:r>
              <a:rPr lang="en-US" altLang="en-US" dirty="0"/>
              <a:t>Higher producer surplus</a:t>
            </a:r>
          </a:p>
          <a:p>
            <a:pPr lvl="2"/>
            <a:r>
              <a:rPr lang="en-US" altLang="en-US" dirty="0"/>
              <a:t>Higher total surplus</a:t>
            </a:r>
          </a:p>
          <a:p>
            <a:endParaRPr lang="en-US" dirty="0"/>
          </a:p>
        </p:txBody>
      </p:sp>
      <p:sp>
        <p:nvSpPr>
          <p:cNvPr id="4" name="Slide Number Placeholder 3"/>
          <p:cNvSpPr>
            <a:spLocks noGrp="1"/>
          </p:cNvSpPr>
          <p:nvPr>
            <p:ph type="sldNum" sz="quarter" idx="5"/>
          </p:nvPr>
        </p:nvSpPr>
        <p:spPr/>
        <p:txBody>
          <a:bodyPr/>
          <a:lstStyle/>
          <a:p>
            <a:fld id="{2CAF6792-DBE1-4461-97FA-F85A7B48814E}" type="slidenum">
              <a:rPr lang="en-US" smtClean="0"/>
              <a:t>8</a:t>
            </a:fld>
            <a:endParaRPr lang="en-US"/>
          </a:p>
        </p:txBody>
      </p:sp>
    </p:spTree>
    <p:extLst>
      <p:ext uri="{BB962C8B-B14F-4D97-AF65-F5344CB8AC3E}">
        <p14:creationId xmlns:p14="http://schemas.microsoft.com/office/powerpoint/2010/main" val="152509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Importing country </a:t>
            </a:r>
          </a:p>
          <a:p>
            <a:pPr lvl="1"/>
            <a:r>
              <a:rPr lang="en-US" altLang="en-US" dirty="0"/>
              <a:t>Before international trade</a:t>
            </a:r>
          </a:p>
          <a:p>
            <a:pPr lvl="2"/>
            <a:r>
              <a:rPr lang="en-US" altLang="en-US" dirty="0"/>
              <a:t>Consumer surplus</a:t>
            </a:r>
          </a:p>
          <a:p>
            <a:pPr lvl="2"/>
            <a:r>
              <a:rPr lang="en-US" altLang="en-US" dirty="0"/>
              <a:t>Producer surplus</a:t>
            </a:r>
          </a:p>
          <a:p>
            <a:pPr lvl="1"/>
            <a:r>
              <a:rPr lang="en-US" altLang="en-US" dirty="0"/>
              <a:t>With international trade</a:t>
            </a:r>
          </a:p>
          <a:p>
            <a:pPr lvl="2"/>
            <a:r>
              <a:rPr lang="en-US" altLang="en-US" dirty="0"/>
              <a:t>Higher consumer surplus</a:t>
            </a:r>
          </a:p>
          <a:p>
            <a:pPr lvl="2"/>
            <a:r>
              <a:rPr lang="en-US" altLang="en-US" dirty="0"/>
              <a:t>Smaller producer surplus</a:t>
            </a:r>
          </a:p>
          <a:p>
            <a:pPr lvl="2"/>
            <a:r>
              <a:rPr lang="en-US" altLang="en-US" dirty="0"/>
              <a:t>Higher total surplus</a:t>
            </a:r>
          </a:p>
          <a:p>
            <a:endParaRPr lang="en-US" dirty="0"/>
          </a:p>
        </p:txBody>
      </p:sp>
      <p:sp>
        <p:nvSpPr>
          <p:cNvPr id="4" name="Slide Number Placeholder 3"/>
          <p:cNvSpPr>
            <a:spLocks noGrp="1"/>
          </p:cNvSpPr>
          <p:nvPr>
            <p:ph type="sldNum" sz="quarter" idx="5"/>
          </p:nvPr>
        </p:nvSpPr>
        <p:spPr/>
        <p:txBody>
          <a:bodyPr/>
          <a:lstStyle/>
          <a:p>
            <a:fld id="{2CAF6792-DBE1-4461-97FA-F85A7B48814E}" type="slidenum">
              <a:rPr lang="en-US" smtClean="0"/>
              <a:t>11</a:t>
            </a:fld>
            <a:endParaRPr lang="en-US"/>
          </a:p>
        </p:txBody>
      </p:sp>
    </p:spTree>
    <p:extLst>
      <p:ext uri="{BB962C8B-B14F-4D97-AF65-F5344CB8AC3E}">
        <p14:creationId xmlns:p14="http://schemas.microsoft.com/office/powerpoint/2010/main" val="2818870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Government will collect E.</a:t>
            </a:r>
          </a:p>
          <a:p>
            <a:endParaRPr lang="en-US" altLang="en-US" dirty="0"/>
          </a:p>
          <a:p>
            <a:r>
              <a:rPr lang="en-US" altLang="en-US" dirty="0"/>
              <a:t>The effects of a tariff</a:t>
            </a:r>
          </a:p>
          <a:p>
            <a:pPr lvl="1"/>
            <a:r>
              <a:rPr lang="en-US" altLang="en-US" dirty="0"/>
              <a:t>Price rises by the amount of the tariff</a:t>
            </a:r>
          </a:p>
          <a:p>
            <a:pPr lvl="1"/>
            <a:r>
              <a:rPr lang="en-US" altLang="en-US" dirty="0"/>
              <a:t>Domestic quantity demanded decreases</a:t>
            </a:r>
          </a:p>
          <a:p>
            <a:pPr lvl="1"/>
            <a:r>
              <a:rPr lang="en-US" altLang="en-US" dirty="0"/>
              <a:t>Domestic quantity supplied increases </a:t>
            </a:r>
          </a:p>
          <a:p>
            <a:pPr lvl="1"/>
            <a:r>
              <a:rPr lang="en-US" altLang="en-US" dirty="0"/>
              <a:t>Reduces the quantity of imports</a:t>
            </a:r>
          </a:p>
          <a:p>
            <a:pPr lvl="1"/>
            <a:r>
              <a:rPr lang="en-US" altLang="en-US" dirty="0"/>
              <a:t>Moves the domestic market closer to its equilibrium without trade</a:t>
            </a:r>
          </a:p>
          <a:p>
            <a:pPr lvl="1"/>
            <a:r>
              <a:rPr lang="en-US" altLang="en-US" dirty="0"/>
              <a:t>Domestic sellers are better off</a:t>
            </a:r>
          </a:p>
          <a:p>
            <a:pPr lvl="1"/>
            <a:r>
              <a:rPr lang="en-US" altLang="en-US" dirty="0"/>
              <a:t>Domestic buyers are worse off</a:t>
            </a:r>
          </a:p>
          <a:p>
            <a:endParaRPr lang="en-US" dirty="0"/>
          </a:p>
        </p:txBody>
      </p:sp>
      <p:sp>
        <p:nvSpPr>
          <p:cNvPr id="4" name="Slide Number Placeholder 3"/>
          <p:cNvSpPr>
            <a:spLocks noGrp="1"/>
          </p:cNvSpPr>
          <p:nvPr>
            <p:ph type="sldNum" sz="quarter" idx="5"/>
          </p:nvPr>
        </p:nvSpPr>
        <p:spPr/>
        <p:txBody>
          <a:bodyPr/>
          <a:lstStyle/>
          <a:p>
            <a:fld id="{2CAF6792-DBE1-4461-97FA-F85A7B48814E}" type="slidenum">
              <a:rPr lang="en-US" smtClean="0"/>
              <a:t>14</a:t>
            </a:fld>
            <a:endParaRPr lang="en-US"/>
          </a:p>
        </p:txBody>
      </p:sp>
    </p:spTree>
    <p:extLst>
      <p:ext uri="{BB962C8B-B14F-4D97-AF65-F5344CB8AC3E}">
        <p14:creationId xmlns:p14="http://schemas.microsoft.com/office/powerpoint/2010/main" val="1486754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6054725" y="5707063"/>
            <a:ext cx="308927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fontAlgn="base" hangingPunct="1">
              <a:lnSpc>
                <a:spcPct val="80000"/>
              </a:lnSpc>
              <a:spcBef>
                <a:spcPct val="20000"/>
              </a:spcBef>
              <a:spcAft>
                <a:spcPct val="0"/>
              </a:spcAft>
              <a:defRPr/>
            </a:pPr>
            <a:r>
              <a:rPr lang="en-US" altLang="en-US" sz="1400" dirty="0">
                <a:solidFill>
                  <a:srgbClr val="000000"/>
                </a:solidFill>
              </a:rPr>
              <a:t>PowerPoint Slides prepared by: </a:t>
            </a:r>
          </a:p>
          <a:p>
            <a:pPr algn="ctr" eaLnBrk="1" fontAlgn="base" hangingPunct="1">
              <a:lnSpc>
                <a:spcPct val="80000"/>
              </a:lnSpc>
              <a:spcBef>
                <a:spcPct val="20000"/>
              </a:spcBef>
              <a:spcAft>
                <a:spcPct val="0"/>
              </a:spcAft>
              <a:defRPr/>
            </a:pPr>
            <a:r>
              <a:rPr lang="en-US" altLang="en-US" sz="1400" dirty="0">
                <a:solidFill>
                  <a:srgbClr val="000000"/>
                </a:solidFill>
              </a:rPr>
              <a:t>V.  </a:t>
            </a:r>
            <a:r>
              <a:rPr lang="en-US" altLang="en-US" sz="1400" dirty="0" err="1">
                <a:solidFill>
                  <a:srgbClr val="000000"/>
                </a:solidFill>
              </a:rPr>
              <a:t>Andreea</a:t>
            </a:r>
            <a:r>
              <a:rPr lang="en-US" altLang="en-US" sz="1400" dirty="0">
                <a:solidFill>
                  <a:srgbClr val="000000"/>
                </a:solidFill>
              </a:rPr>
              <a:t>  CHIRITESCU</a:t>
            </a:r>
          </a:p>
          <a:p>
            <a:pPr algn="ctr" eaLnBrk="1" fontAlgn="base" hangingPunct="1">
              <a:lnSpc>
                <a:spcPct val="80000"/>
              </a:lnSpc>
              <a:spcBef>
                <a:spcPct val="20000"/>
              </a:spcBef>
              <a:spcAft>
                <a:spcPct val="0"/>
              </a:spcAft>
              <a:defRPr/>
            </a:pPr>
            <a:r>
              <a:rPr lang="en-US" altLang="en-US" sz="1400" dirty="0">
                <a:solidFill>
                  <a:srgbClr val="000000"/>
                </a:solidFill>
              </a:rPr>
              <a:t>Eastern Illinois University</a:t>
            </a:r>
          </a:p>
        </p:txBody>
      </p:sp>
      <p:sp>
        <p:nvSpPr>
          <p:cNvPr id="10" name="Text Placeholder 9"/>
          <p:cNvSpPr>
            <a:spLocks noGrp="1"/>
          </p:cNvSpPr>
          <p:nvPr>
            <p:ph type="body" sz="quarter" idx="12" hasCustomPrompt="1"/>
          </p:nvPr>
        </p:nvSpPr>
        <p:spPr>
          <a:xfrm>
            <a:off x="2207172" y="3276600"/>
            <a:ext cx="6936827" cy="1812925"/>
          </a:xfrm>
          <a:prstGeom prst="rect">
            <a:avLst/>
          </a:prstGeom>
        </p:spPr>
        <p:txBody>
          <a:bodyPr/>
          <a:lstStyle>
            <a:lvl1pPr marL="0" indent="0" algn="ctr">
              <a:buNone/>
              <a:defRPr sz="6000">
                <a:solidFill>
                  <a:srgbClr val="AE122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lvl="0"/>
            <a:r>
              <a:rPr lang="en-US" dirty="0"/>
              <a:t>Chapter title</a:t>
            </a:r>
          </a:p>
        </p:txBody>
      </p:sp>
      <p:sp>
        <p:nvSpPr>
          <p:cNvPr id="6" name="Slide Number Placeholder 3"/>
          <p:cNvSpPr>
            <a:spLocks noGrp="1"/>
          </p:cNvSpPr>
          <p:nvPr>
            <p:ph type="sldNum" sz="quarter" idx="14"/>
          </p:nvPr>
        </p:nvSpPr>
        <p:spPr/>
        <p:txBody>
          <a:bodyPr/>
          <a:lstStyle>
            <a:lvl1pPr>
              <a:defRPr/>
            </a:lvl1pPr>
          </a:lstStyle>
          <a:p>
            <a:pPr>
              <a:defRPr/>
            </a:pPr>
            <a:fld id="{CABCAE2A-3771-4BE5-9C85-74C66AABFB75}" type="slidenum">
              <a:rPr lang="en-US">
                <a:solidFill>
                  <a:srgbClr val="FFFFFF"/>
                </a:solidFill>
              </a:rPr>
              <a:pPr>
                <a:defRPr/>
              </a:pPr>
              <a:t>‹#›</a:t>
            </a:fld>
            <a:endParaRPr lang="en-US" dirty="0">
              <a:solidFill>
                <a:srgbClr val="FFFFFF"/>
              </a:solidFill>
            </a:endParaRPr>
          </a:p>
        </p:txBody>
      </p:sp>
      <p:sp>
        <p:nvSpPr>
          <p:cNvPr id="3" name="Text Placeholder 2"/>
          <p:cNvSpPr>
            <a:spLocks noGrp="1"/>
          </p:cNvSpPr>
          <p:nvPr>
            <p:ph type="body" sz="quarter" idx="16" hasCustomPrompt="1"/>
          </p:nvPr>
        </p:nvSpPr>
        <p:spPr>
          <a:xfrm>
            <a:off x="0" y="3505200"/>
            <a:ext cx="1981200" cy="1828800"/>
          </a:xfrm>
          <a:prstGeom prst="rect">
            <a:avLst/>
          </a:prstGeom>
        </p:spPr>
        <p:txBody>
          <a:bodyPr/>
          <a:lstStyle>
            <a:lvl1pPr marL="0" indent="0" algn="ctr">
              <a:buNone/>
              <a:defRPr>
                <a:solidFill>
                  <a:srgbClr val="005EA4"/>
                </a:solidFill>
                <a:effectLst>
                  <a:outerShdw blurRad="38100" dist="38100" dir="2700000" algn="tl">
                    <a:srgbClr val="000000">
                      <a:alpha val="43137"/>
                    </a:srgbClr>
                  </a:outerShdw>
                </a:effectLst>
                <a:latin typeface="Arial Narrow" panose="020B0606020202030204" pitchFamily="34" charset="0"/>
              </a:defRPr>
            </a:lvl1pPr>
          </a:lstStyle>
          <a:p>
            <a:pPr lvl="0"/>
            <a:r>
              <a:rPr lang="en-US" dirty="0"/>
              <a:t>CHAPTER</a:t>
            </a:r>
          </a:p>
          <a:p>
            <a:pPr lvl="0"/>
            <a:r>
              <a:rPr lang="en-US" dirty="0"/>
              <a:t>#</a:t>
            </a:r>
          </a:p>
        </p:txBody>
      </p:sp>
      <p:sp>
        <p:nvSpPr>
          <p:cNvPr id="2" name="TextBox 1"/>
          <p:cNvSpPr txBox="1"/>
          <p:nvPr userDrawn="1"/>
        </p:nvSpPr>
        <p:spPr>
          <a:xfrm>
            <a:off x="0" y="0"/>
            <a:ext cx="4572000" cy="2585323"/>
          </a:xfrm>
          <a:prstGeom prst="rect">
            <a:avLst/>
          </a:prstGeom>
          <a:noFill/>
        </p:spPr>
        <p:txBody>
          <a:bodyPr wrap="square" rtlCol="0">
            <a:spAutoFit/>
          </a:bodyPr>
          <a:lstStyle/>
          <a:p>
            <a:pPr algn="ctr"/>
            <a:r>
              <a:rPr lang="en-US" sz="3200" dirty="0">
                <a:solidFill>
                  <a:schemeClr val="bg1"/>
                </a:solidFill>
                <a:latin typeface="+mj-lt"/>
                <a:cs typeface="Times New Roman" panose="02020603050405020304" pitchFamily="18" charset="0"/>
              </a:rPr>
              <a:t>N. GREGORY MANKIW</a:t>
            </a:r>
            <a:b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b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800" dirty="0">
                <a:solidFill>
                  <a:schemeClr val="tx1">
                    <a:lumMod val="50000"/>
                    <a:lumOff val="50000"/>
                  </a:schemeClr>
                </a:solidFill>
                <a:latin typeface="Times New Roman" panose="02020603050405020304" pitchFamily="18" charset="0"/>
                <a:cs typeface="Times New Roman" panose="02020603050405020304" pitchFamily="18" charset="0"/>
              </a:rPr>
              <a:t>PRINCIPLES OF</a:t>
            </a:r>
            <a:br>
              <a:rPr lang="en-US" sz="2400" dirty="0">
                <a:latin typeface="Times New Roman" panose="02020603050405020304" pitchFamily="18" charset="0"/>
                <a:cs typeface="Times New Roman" panose="02020603050405020304" pitchFamily="18" charset="0"/>
              </a:rPr>
            </a:br>
            <a:r>
              <a:rPr lang="en-US" sz="5400" dirty="0">
                <a:latin typeface="+mj-lt"/>
              </a:rPr>
              <a:t>ECONOMICS</a:t>
            </a:r>
            <a:br>
              <a:rPr lang="en-US" dirty="0"/>
            </a:br>
            <a:r>
              <a:rPr lang="en-US" sz="2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Eight Edition </a:t>
            </a:r>
            <a:endParaRPr lang="en-US" dirty="0"/>
          </a:p>
        </p:txBody>
      </p:sp>
    </p:spTree>
    <p:extLst>
      <p:ext uri="{BB962C8B-B14F-4D97-AF65-F5344CB8AC3E}">
        <p14:creationId xmlns:p14="http://schemas.microsoft.com/office/powerpoint/2010/main" val="868237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605119"/>
            <a:ext cx="8492836" cy="5836624"/>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a:spLocks noGrp="1" noChangeArrowheads="1"/>
          </p:cNvSpPr>
          <p:nvPr>
            <p:ph type="sldNum" sz="quarter" idx="10"/>
          </p:nvPr>
        </p:nvSpPr>
        <p:spPr>
          <a:ln/>
        </p:spPr>
        <p:txBody>
          <a:bodyPr/>
          <a:lstStyle>
            <a:lvl1pPr>
              <a:defRPr/>
            </a:lvl1pPr>
          </a:lstStyle>
          <a:p>
            <a:pPr>
              <a:defRPr/>
            </a:pPr>
            <a:fld id="{7FD95AB8-5D89-46A9-8508-FFECD7F10317}" type="slidenum">
              <a:rPr lang="en-US"/>
              <a:pPr>
                <a:defRPr/>
              </a:pPr>
              <a:t>‹#›</a:t>
            </a:fld>
            <a:endParaRPr lang="en-US" dirty="0"/>
          </a:p>
        </p:txBody>
      </p:sp>
    </p:spTree>
    <p:extLst>
      <p:ext uri="{BB962C8B-B14F-4D97-AF65-F5344CB8AC3E}">
        <p14:creationId xmlns:p14="http://schemas.microsoft.com/office/powerpoint/2010/main" val="503719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a:t>Click to edit Master title style</a:t>
            </a:r>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a:t>Click to edit Master text styles</a:t>
            </a:r>
          </a:p>
        </p:txBody>
      </p:sp>
      <p:sp>
        <p:nvSpPr>
          <p:cNvPr id="4" name="Rectangle 13"/>
          <p:cNvSpPr>
            <a:spLocks noGrp="1" noChangeArrowheads="1"/>
          </p:cNvSpPr>
          <p:nvPr>
            <p:ph type="sldNum" sz="quarter" idx="13"/>
          </p:nvPr>
        </p:nvSpPr>
        <p:spPr>
          <a:ln/>
        </p:spPr>
        <p:txBody>
          <a:bodyPr/>
          <a:lstStyle>
            <a:lvl1pPr>
              <a:defRPr/>
            </a:lvl1pPr>
          </a:lstStyle>
          <a:p>
            <a:pPr>
              <a:defRPr/>
            </a:pPr>
            <a:fld id="{2F37425F-5E17-4209-B948-B5CE2119E408}" type="slidenum">
              <a:rPr lang="en-US"/>
              <a:pPr>
                <a:defRPr/>
              </a:pPr>
              <a:t>‹#›</a:t>
            </a:fld>
            <a:endParaRPr lang="en-US" dirty="0"/>
          </a:p>
        </p:txBody>
      </p:sp>
    </p:spTree>
    <p:extLst>
      <p:ext uri="{BB962C8B-B14F-4D97-AF65-F5344CB8AC3E}">
        <p14:creationId xmlns:p14="http://schemas.microsoft.com/office/powerpoint/2010/main" val="2533486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3"/>
          <p:cNvSpPr>
            <a:spLocks noGrp="1"/>
          </p:cNvSpPr>
          <p:nvPr>
            <p:ph type="sldNum" sz="quarter" idx="14"/>
          </p:nvPr>
        </p:nvSpPr>
        <p:spPr/>
        <p:txBody>
          <a:bodyPr/>
          <a:lstStyle>
            <a:lvl1pPr>
              <a:defRPr/>
            </a:lvl1pPr>
          </a:lstStyle>
          <a:p>
            <a:pPr>
              <a:defRPr/>
            </a:pPr>
            <a:fld id="{CABCAE2A-3771-4BE5-9C85-74C66AABFB75}"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712069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961900"/>
          </a:xfrm>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lgn="ctr">
              <a:buNone/>
              <a:defRPr>
                <a:solidFill>
                  <a:srgbClr val="005EA4"/>
                </a:solidFill>
              </a:defRPr>
            </a:lvl1pPr>
            <a:lvl2pPr marL="457200" indent="0">
              <a:buNone/>
              <a:defRPr/>
            </a:lvl2pPr>
          </a:lstStyle>
          <a:p>
            <a:pPr lvl="0"/>
            <a:r>
              <a:rPr lang="en-US" dirty="0"/>
              <a:t>Click to edit Master text styles</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Tree>
    <p:extLst>
      <p:ext uri="{BB962C8B-B14F-4D97-AF65-F5344CB8AC3E}">
        <p14:creationId xmlns:p14="http://schemas.microsoft.com/office/powerpoint/2010/main" val="27875238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3"/>
          <p:cNvSpPr>
            <a:spLocks noGrp="1"/>
          </p:cNvSpPr>
          <p:nvPr>
            <p:ph type="sldNum" sz="quarter" idx="14"/>
          </p:nvPr>
        </p:nvSpPr>
        <p:spPr>
          <a:xfrm>
            <a:off x="8521700" y="6484938"/>
            <a:ext cx="622300" cy="409575"/>
          </a:xfrm>
          <a:prstGeom prst="rect">
            <a:avLst/>
          </a:prstGeom>
        </p:spPr>
        <p:txBody>
          <a:bodyPr/>
          <a:lstStyle>
            <a:lvl1pPr>
              <a:defRPr/>
            </a:lvl1pPr>
          </a:lstStyle>
          <a:p>
            <a:pPr>
              <a:defRPr/>
            </a:pPr>
            <a:fld id="{CABCAE2A-3771-4BE5-9C85-74C66AABFB75}" type="slidenum">
              <a:rPr lang="en-US">
                <a:solidFill>
                  <a:srgbClr val="FFFFFF"/>
                </a:solidFill>
              </a:rPr>
              <a:pPr>
                <a:defRPr/>
              </a:pPr>
              <a:t>‹#›</a:t>
            </a:fld>
            <a:endParaRPr lang="en-US" dirty="0">
              <a:solidFill>
                <a:srgbClr val="FFFFFF"/>
              </a:solidFill>
            </a:endParaRPr>
          </a:p>
        </p:txBody>
      </p:sp>
      <p:sp>
        <p:nvSpPr>
          <p:cNvPr id="3" name="Rectangle 3">
            <a:extLst>
              <a:ext uri="{FF2B5EF4-FFF2-40B4-BE49-F238E27FC236}">
                <a16:creationId xmlns:a16="http://schemas.microsoft.com/office/drawing/2014/main" id="{7F677B4C-1E4D-4D67-B211-BFDFF062FB40}"/>
              </a:ext>
            </a:extLst>
          </p:cNvPr>
          <p:cNvSpPr>
            <a:spLocks noGrp="1" noChangeAspect="1" noChangeArrowheads="1"/>
          </p:cNvSpPr>
          <p:nvPr>
            <p:ph type="title"/>
          </p:nvPr>
        </p:nvSpPr>
        <p:spPr bwMode="auto">
          <a:xfrm>
            <a:off x="1" y="0"/>
            <a:ext cx="9144000" cy="966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endParaRPr lang="en-US" altLang="en-US" dirty="0"/>
          </a:p>
        </p:txBody>
      </p:sp>
    </p:spTree>
    <p:extLst>
      <p:ext uri="{BB962C8B-B14F-4D97-AF65-F5344CB8AC3E}">
        <p14:creationId xmlns:p14="http://schemas.microsoft.com/office/powerpoint/2010/main" val="4132048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3"/>
          <p:cNvSpPr>
            <a:spLocks noGrp="1"/>
          </p:cNvSpPr>
          <p:nvPr>
            <p:ph type="sldNum" sz="quarter" idx="14"/>
          </p:nvPr>
        </p:nvSpPr>
        <p:spPr>
          <a:xfrm>
            <a:off x="8521700" y="6484938"/>
            <a:ext cx="622300" cy="409575"/>
          </a:xfrm>
          <a:prstGeom prst="rect">
            <a:avLst/>
          </a:prstGeom>
        </p:spPr>
        <p:txBody>
          <a:bodyPr/>
          <a:lstStyle>
            <a:lvl1pPr>
              <a:defRPr/>
            </a:lvl1pPr>
          </a:lstStyle>
          <a:p>
            <a:pPr>
              <a:defRPr/>
            </a:pPr>
            <a:fld id="{CABCAE2A-3771-4BE5-9C85-74C66AABFB75}" type="slidenum">
              <a:rPr lang="en-US">
                <a:solidFill>
                  <a:srgbClr val="FFFFFF"/>
                </a:solidFill>
              </a:rPr>
              <a:pPr>
                <a:defRPr/>
              </a:pPr>
              <a:t>‹#›</a:t>
            </a:fld>
            <a:endParaRPr lang="en-US" dirty="0">
              <a:solidFill>
                <a:srgbClr val="FFFFFF"/>
              </a:solidFill>
            </a:endParaRPr>
          </a:p>
        </p:txBody>
      </p:sp>
      <p:sp>
        <p:nvSpPr>
          <p:cNvPr id="3" name="Rectangle 3">
            <a:extLst>
              <a:ext uri="{FF2B5EF4-FFF2-40B4-BE49-F238E27FC236}">
                <a16:creationId xmlns:a16="http://schemas.microsoft.com/office/drawing/2014/main" id="{7F677B4C-1E4D-4D67-B211-BFDFF062FB40}"/>
              </a:ext>
            </a:extLst>
          </p:cNvPr>
          <p:cNvSpPr>
            <a:spLocks noGrp="1" noChangeAspect="1" noChangeArrowheads="1"/>
          </p:cNvSpPr>
          <p:nvPr>
            <p:ph type="title"/>
          </p:nvPr>
        </p:nvSpPr>
        <p:spPr bwMode="auto">
          <a:xfrm>
            <a:off x="1" y="0"/>
            <a:ext cx="9144000" cy="966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endParaRPr lang="en-US" altLang="en-US" dirty="0"/>
          </a:p>
        </p:txBody>
      </p:sp>
    </p:spTree>
    <p:extLst>
      <p:ext uri="{BB962C8B-B14F-4D97-AF65-F5344CB8AC3E}">
        <p14:creationId xmlns:p14="http://schemas.microsoft.com/office/powerpoint/2010/main" val="1960234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1" y="100939"/>
            <a:ext cx="8686800" cy="860961"/>
          </a:xfrm>
        </p:spPr>
        <p:txBody>
          <a:bodyPr/>
          <a:lstStyle>
            <a:lvl1pPr>
              <a:defRPr sz="3600">
                <a:solidFill>
                  <a:srgbClr val="005EA4"/>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Tree>
    <p:extLst>
      <p:ext uri="{BB962C8B-B14F-4D97-AF65-F5344CB8AC3E}">
        <p14:creationId xmlns:p14="http://schemas.microsoft.com/office/powerpoint/2010/main" val="131864117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035" y="100939"/>
            <a:ext cx="7803931" cy="860961"/>
          </a:xfrm>
        </p:spPr>
        <p:txBody>
          <a:body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05EA4"/>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Tree>
    <p:extLst>
      <p:ext uri="{BB962C8B-B14F-4D97-AF65-F5344CB8AC3E}">
        <p14:creationId xmlns:p14="http://schemas.microsoft.com/office/powerpoint/2010/main" val="304672751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035" y="100939"/>
            <a:ext cx="7803931" cy="860961"/>
          </a:xfrm>
        </p:spPr>
        <p:txBody>
          <a:bodyPr/>
          <a:lstStyle/>
          <a:p>
            <a:r>
              <a:rPr lang="en-US" dirty="0"/>
              <a:t>Click to edit Master title style</a:t>
            </a:r>
          </a:p>
        </p:txBody>
      </p:sp>
      <p:sp>
        <p:nvSpPr>
          <p:cNvPr id="3" name="Content Placeholder 2"/>
          <p:cNvSpPr>
            <a:spLocks noGrp="1"/>
          </p:cNvSpPr>
          <p:nvPr>
            <p:ph idx="1"/>
          </p:nvPr>
        </p:nvSpPr>
        <p:spPr>
          <a:xfrm>
            <a:off x="277813" y="1025525"/>
            <a:ext cx="6656387" cy="5422900"/>
          </a:xfrm>
        </p:spPr>
        <p:txBody>
          <a:bodyPr/>
          <a:lstStyle>
            <a:lvl1pPr>
              <a:defRPr>
                <a:solidFill>
                  <a:srgbClr val="005EA4"/>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7" name="Text Placeholder 6"/>
          <p:cNvSpPr>
            <a:spLocks noGrp="1"/>
          </p:cNvSpPr>
          <p:nvPr>
            <p:ph type="body" sz="quarter" idx="12"/>
          </p:nvPr>
        </p:nvSpPr>
        <p:spPr>
          <a:xfrm>
            <a:off x="7010400" y="4191000"/>
            <a:ext cx="2133600" cy="1295400"/>
          </a:xfrm>
        </p:spPr>
        <p:txBody>
          <a:bodyPr/>
          <a:lstStyle>
            <a:lvl1pPr marL="0" indent="0">
              <a:buNone/>
              <a:defRPr sz="2000" i="1">
                <a:solidFill>
                  <a:schemeClr val="accent6">
                    <a:lumMod val="50000"/>
                  </a:schemeClr>
                </a:solidFill>
                <a:latin typeface="Cambria" panose="02040503050406030204" pitchFamily="18" charset="0"/>
                <a:sym typeface="Wingdings" panose="05000000000000000000" pitchFamily="2" charset="2"/>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a:p>
            <a:pPr lvl="0"/>
            <a:r>
              <a:rPr lang="en-US" dirty="0"/>
              <a:t>Picture comment </a:t>
            </a:r>
          </a:p>
        </p:txBody>
      </p:sp>
    </p:spTree>
    <p:extLst>
      <p:ext uri="{BB962C8B-B14F-4D97-AF65-F5344CB8AC3E}">
        <p14:creationId xmlns:p14="http://schemas.microsoft.com/office/powerpoint/2010/main" val="260046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9550" y="0"/>
            <a:ext cx="8782050" cy="533400"/>
          </a:xfrm>
        </p:spPr>
        <p:txBody>
          <a:bodyPr/>
          <a:lstStyle>
            <a:lvl1pPr algn="l">
              <a:defRPr>
                <a:solidFill>
                  <a:schemeClr val="tx1"/>
                </a:solidFill>
              </a:defRPr>
            </a:lvl1pPr>
          </a:lstStyle>
          <a:p>
            <a:r>
              <a:rPr lang="en-US" dirty="0"/>
              <a:t>Click to edit Master title style</a:t>
            </a:r>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a:t>Click to edit Master text styles</a:t>
            </a:r>
          </a:p>
        </p:txBody>
      </p:sp>
      <p:sp>
        <p:nvSpPr>
          <p:cNvPr id="4" name="Rectangle 13"/>
          <p:cNvSpPr>
            <a:spLocks noGrp="1" noChangeArrowheads="1"/>
          </p:cNvSpPr>
          <p:nvPr>
            <p:ph type="sldNum" sz="quarter" idx="13"/>
          </p:nvPr>
        </p:nvSpPr>
        <p:spPr>
          <a:ln/>
        </p:spPr>
        <p:txBody>
          <a:bodyPr/>
          <a:lstStyle>
            <a:lvl1pPr>
              <a:defRPr/>
            </a:lvl1pPr>
          </a:lstStyle>
          <a:p>
            <a:pPr>
              <a:defRPr/>
            </a:pPr>
            <a:fld id="{2F37425F-5E17-4209-B948-B5CE2119E408}" type="slidenum">
              <a:rPr lang="en-US"/>
              <a:pPr>
                <a:defRPr/>
              </a:pPr>
              <a:t>‹#›</a:t>
            </a:fld>
            <a:endParaRPr lang="en-US" dirty="0"/>
          </a:p>
        </p:txBody>
      </p:sp>
      <p:sp>
        <p:nvSpPr>
          <p:cNvPr id="12" name="Text Placeholder 5"/>
          <p:cNvSpPr>
            <a:spLocks noGrp="1"/>
          </p:cNvSpPr>
          <p:nvPr>
            <p:ph type="body" sz="quarter" idx="17" hasCustomPrompt="1"/>
          </p:nvPr>
        </p:nvSpPr>
        <p:spPr>
          <a:xfrm>
            <a:off x="685800" y="898525"/>
            <a:ext cx="3365500" cy="4826000"/>
          </a:xfrm>
        </p:spPr>
        <p:txBody>
          <a:bodyPr/>
          <a:lstStyle>
            <a:lvl1pPr marL="0" indent="0" algn="l">
              <a:spcBef>
                <a:spcPts val="0"/>
              </a:spcBef>
              <a:defRPr sz="1600"/>
            </a:lvl1pPr>
          </a:lstStyle>
          <a:p>
            <a:pPr lvl="0"/>
            <a:r>
              <a:rPr lang="en-US" dirty="0"/>
              <a:t>Click to edit Master text styles </a:t>
            </a:r>
          </a:p>
        </p:txBody>
      </p:sp>
    </p:spTree>
    <p:extLst>
      <p:ext uri="{BB962C8B-B14F-4D97-AF65-F5344CB8AC3E}">
        <p14:creationId xmlns:p14="http://schemas.microsoft.com/office/powerpoint/2010/main" val="299757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a:t>Click to edit Master title style</a:t>
            </a:r>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a:t>Click to edit Master text styles</a:t>
            </a:r>
          </a:p>
        </p:txBody>
      </p:sp>
      <p:sp>
        <p:nvSpPr>
          <p:cNvPr id="4" name="Rectangle 13"/>
          <p:cNvSpPr>
            <a:spLocks noGrp="1" noChangeArrowheads="1"/>
          </p:cNvSpPr>
          <p:nvPr>
            <p:ph type="sldNum" sz="quarter" idx="13"/>
          </p:nvPr>
        </p:nvSpPr>
        <p:spPr>
          <a:ln/>
        </p:spPr>
        <p:txBody>
          <a:bodyPr/>
          <a:lstStyle>
            <a:lvl1pPr>
              <a:defRPr/>
            </a:lvl1pPr>
          </a:lstStyle>
          <a:p>
            <a:pPr>
              <a:defRPr/>
            </a:pPr>
            <a:fld id="{2F37425F-5E17-4209-B948-B5CE2119E408}" type="slidenum">
              <a:rPr lang="en-US"/>
              <a:pPr>
                <a:defRPr/>
              </a:pPr>
              <a:t>‹#›</a:t>
            </a:fld>
            <a:endParaRPr lang="en-US" dirty="0"/>
          </a:p>
        </p:txBody>
      </p:sp>
    </p:spTree>
    <p:extLst>
      <p:ext uri="{BB962C8B-B14F-4D97-AF65-F5344CB8AC3E}">
        <p14:creationId xmlns:p14="http://schemas.microsoft.com/office/powerpoint/2010/main" val="218884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034" y="100939"/>
            <a:ext cx="7803931" cy="661061"/>
          </a:xfrm>
        </p:spPr>
        <p:txBody>
          <a:bodyPr/>
          <a:lstStyle>
            <a:lvl1pPr>
              <a:defRPr sz="3200">
                <a:solidFill>
                  <a:srgbClr val="005EA4"/>
                </a:solidFill>
              </a:defRPr>
            </a:lvl1pPr>
          </a:lstStyle>
          <a:p>
            <a:r>
              <a:rPr lang="en-US" dirty="0"/>
              <a:t>Click to edit Master title style</a:t>
            </a:r>
          </a:p>
        </p:txBody>
      </p:sp>
      <p:sp>
        <p:nvSpPr>
          <p:cNvPr id="3" name="Content Placeholder 2"/>
          <p:cNvSpPr>
            <a:spLocks noGrp="1"/>
          </p:cNvSpPr>
          <p:nvPr>
            <p:ph idx="1"/>
          </p:nvPr>
        </p:nvSpPr>
        <p:spPr>
          <a:xfrm>
            <a:off x="347241" y="914400"/>
            <a:ext cx="8518947" cy="5534025"/>
          </a:xfrm>
          <a:prstGeom prst="rect">
            <a:avLst/>
          </a:prstGeom>
        </p:spPr>
        <p:txBody>
          <a:bodyPr/>
          <a:lstStyle>
            <a:lvl1pPr>
              <a:defRPr sz="3200">
                <a:solidFill>
                  <a:schemeClr val="tx2"/>
                </a:solidFill>
              </a:defRPr>
            </a:lvl1pPr>
            <a:lvl2pPr>
              <a:defRPr sz="2800">
                <a:solidFill>
                  <a:schemeClr val="tx2"/>
                </a:solidFill>
              </a:defRPr>
            </a:lvl2pPr>
            <a:lvl3pPr>
              <a:defRPr sz="2400">
                <a:solidFill>
                  <a:schemeClr val="tx2"/>
                </a:solidFill>
              </a:defRPr>
            </a:lvl3pPr>
            <a:lvl4pPr>
              <a:defRPr sz="2000">
                <a:solidFill>
                  <a:schemeClr val="tx2"/>
                </a:solidFill>
              </a:defRPr>
            </a:lvl4pPr>
            <a:lvl5pPr>
              <a:defRPr sz="18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Tree>
    <p:extLst>
      <p:ext uri="{BB962C8B-B14F-4D97-AF65-F5344CB8AC3E}">
        <p14:creationId xmlns:p14="http://schemas.microsoft.com/office/powerpoint/2010/main" val="267569626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6869" y="0"/>
            <a:ext cx="8450262" cy="587375"/>
          </a:xfrm>
        </p:spPr>
        <p:txBody>
          <a:bodyPr/>
          <a:lstStyle>
            <a:lvl1pPr algn="ctr">
              <a:defRPr/>
            </a:lvl1pPr>
          </a:lstStyle>
          <a:p>
            <a:r>
              <a:rPr lang="en-US" dirty="0"/>
              <a:t>Click to edit Master title style</a:t>
            </a:r>
          </a:p>
        </p:txBody>
      </p:sp>
      <p:sp>
        <p:nvSpPr>
          <p:cNvPr id="3" name="Content Placeholder 2"/>
          <p:cNvSpPr>
            <a:spLocks noGrp="1"/>
          </p:cNvSpPr>
          <p:nvPr>
            <p:ph idx="1"/>
          </p:nvPr>
        </p:nvSpPr>
        <p:spPr>
          <a:xfrm>
            <a:off x="457200" y="688622"/>
            <a:ext cx="8458200" cy="5788378"/>
          </a:xfrm>
        </p:spPr>
        <p:txBody>
          <a:bodyPr/>
          <a:lstStyle>
            <a:lvl1pPr>
              <a:defRPr>
                <a:solidFill>
                  <a:srgbClr val="AE122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a:spLocks noGrp="1" noChangeArrowheads="1"/>
          </p:cNvSpPr>
          <p:nvPr>
            <p:ph type="sldNum" sz="quarter" idx="10"/>
          </p:nvPr>
        </p:nvSpPr>
        <p:spPr>
          <a:ln/>
        </p:spPr>
        <p:txBody>
          <a:bodyPr/>
          <a:lstStyle>
            <a:lvl1pPr>
              <a:defRPr/>
            </a:lvl1pPr>
          </a:lstStyle>
          <a:p>
            <a:pPr>
              <a:defRPr/>
            </a:pPr>
            <a:fld id="{F9168CB8-64E8-4A17-9AA1-DC0C06686103}" type="slidenum">
              <a:rPr lang="en-US"/>
              <a:pPr>
                <a:defRPr/>
              </a:pPr>
              <a:t>‹#›</a:t>
            </a:fld>
            <a:endParaRPr lang="en-US" dirty="0"/>
          </a:p>
        </p:txBody>
      </p:sp>
    </p:spTree>
    <p:extLst>
      <p:ext uri="{BB962C8B-B14F-4D97-AF65-F5344CB8AC3E}">
        <p14:creationId xmlns:p14="http://schemas.microsoft.com/office/powerpoint/2010/main" val="2642464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fontAlgn="base">
              <a:spcAft>
                <a:spcPct val="0"/>
              </a:spcAft>
              <a:defRPr/>
            </a:pPr>
            <a:fld id="{CFA536BC-3ED5-4293-8323-16A4258B4A0B}" type="slidenum">
              <a:rPr lang="en-US" smtClean="0"/>
              <a:pPr fontAlgn="base">
                <a:spcAft>
                  <a:spcPct val="0"/>
                </a:spcAft>
                <a:defRPr/>
              </a:pPr>
              <a:t>‹#›</a:t>
            </a:fld>
            <a:endParaRPr lang="en-US" dirty="0"/>
          </a:p>
        </p:txBody>
      </p:sp>
      <p:sp>
        <p:nvSpPr>
          <p:cNvPr id="6" name="Text Placeholder 5"/>
          <p:cNvSpPr>
            <a:spLocks noGrp="1"/>
          </p:cNvSpPr>
          <p:nvPr>
            <p:ph type="body" sz="quarter" idx="12"/>
          </p:nvPr>
        </p:nvSpPr>
        <p:spPr>
          <a:xfrm>
            <a:off x="457200" y="533400"/>
            <a:ext cx="8458200" cy="533400"/>
          </a:xfrm>
        </p:spPr>
        <p:txBody>
          <a:bodyPr/>
          <a:lstStyle>
            <a:lvl1pPr marL="0" indent="0">
              <a:buNone/>
              <a:defRPr sz="3200" i="0">
                <a:solidFill>
                  <a:schemeClr val="tx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1"/>
            <a:r>
              <a:rPr lang="en-US" dirty="0"/>
              <a:t>Click to edit Master text styles</a:t>
            </a:r>
          </a:p>
        </p:txBody>
      </p:sp>
      <p:sp>
        <p:nvSpPr>
          <p:cNvPr id="9" name="Text Placeholder 5"/>
          <p:cNvSpPr>
            <a:spLocks noGrp="1"/>
          </p:cNvSpPr>
          <p:nvPr>
            <p:ph type="body" sz="quarter" idx="14"/>
          </p:nvPr>
        </p:nvSpPr>
        <p:spPr>
          <a:xfrm>
            <a:off x="533400" y="1295400"/>
            <a:ext cx="8077200" cy="2209800"/>
          </a:xfrm>
        </p:spPr>
        <p:txBody>
          <a:bodyPr/>
          <a:lstStyle>
            <a:lvl1pPr marL="0" indent="0">
              <a:buNone/>
              <a:defRPr sz="3200" i="1">
                <a:solidFill>
                  <a:schemeClr val="accent6">
                    <a:lumMod val="50000"/>
                  </a:schemeClr>
                </a:solidFill>
                <a:latin typeface="Cambria" panose="02040503050406030204"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6954494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10.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theme" Target="../theme/theme11.xml"/><Relationship Id="rId1" Type="http://schemas.openxmlformats.org/officeDocument/2006/relationships/slideLayout" Target="../slideLayouts/slideLayout12.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2.xml"/><Relationship Id="rId1" Type="http://schemas.openxmlformats.org/officeDocument/2006/relationships/slideLayout" Target="../slideLayouts/slideLayout13.xml"/><Relationship Id="rId4" Type="http://schemas.openxmlformats.org/officeDocument/2006/relationships/image" Target="../media/image7.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theme" Target="../theme/theme13.xml"/><Relationship Id="rId1" Type="http://schemas.openxmlformats.org/officeDocument/2006/relationships/slideLayout" Target="../slideLayouts/slideLayout14.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theme" Target="../theme/theme14.xml"/><Relationship Id="rId1" Type="http://schemas.openxmlformats.org/officeDocument/2006/relationships/slideLayout" Target="../slideLayouts/slideLayout15.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theme" Target="../theme/theme7.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theme" Target="../theme/theme8.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theme" Target="../theme/theme9.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84188"/>
            <a:ext cx="9144000" cy="6326187"/>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027" name="Picture 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400800"/>
            <a:ext cx="9144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 name="Slide Number Placeholder 1"/>
          <p:cNvSpPr>
            <a:spLocks noGrp="1"/>
          </p:cNvSpPr>
          <p:nvPr>
            <p:ph type="sldNum" sz="quarter" idx="4"/>
          </p:nvPr>
        </p:nvSpPr>
        <p:spPr>
          <a:xfrm>
            <a:off x="8521700" y="6484938"/>
            <a:ext cx="622300" cy="409575"/>
          </a:xfrm>
          <a:prstGeom prst="rect">
            <a:avLst/>
          </a:prstGeom>
          <a:noFill/>
        </p:spPr>
        <p:txBody>
          <a:bodyPr vert="horz" lIns="91440" tIns="45720" rIns="91440" bIns="45720" rtlCol="0" anchor="ctr"/>
          <a:lstStyle>
            <a:lvl1pPr algn="r">
              <a:buFontTx/>
              <a:buNone/>
              <a:defRPr sz="1200">
                <a:solidFill>
                  <a:schemeClr val="bg1"/>
                </a:solidFill>
              </a:defRPr>
            </a:lvl1pPr>
          </a:lstStyle>
          <a:p>
            <a:pPr fontAlgn="base">
              <a:spcBef>
                <a:spcPct val="20000"/>
              </a:spcBef>
              <a:spcAft>
                <a:spcPct val="0"/>
              </a:spcAft>
              <a:defRPr/>
            </a:pPr>
            <a:fld id="{C148E929-2C81-42BB-92FD-6CE3916FB07A}" type="slidenum">
              <a:rPr lang="en-US">
                <a:solidFill>
                  <a:srgbClr val="FFFFFF"/>
                </a:solidFill>
              </a:rPr>
              <a:pPr fontAlgn="base">
                <a:spcBef>
                  <a:spcPct val="20000"/>
                </a:spcBef>
                <a:spcAft>
                  <a:spcPct val="0"/>
                </a:spcAft>
                <a:defRPr/>
              </a:pPr>
              <a:t>‹#›</a:t>
            </a:fld>
            <a:endParaRPr lang="en-US" dirty="0">
              <a:solidFill>
                <a:srgbClr val="FFFFFF"/>
              </a:solidFill>
            </a:endParaRPr>
          </a:p>
        </p:txBody>
      </p:sp>
      <p:pic>
        <p:nvPicPr>
          <p:cNvPr id="1030" name="Picture 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52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32" name="Picture 17"/>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72000" y="150813"/>
            <a:ext cx="4572000" cy="302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0"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130776066"/>
      </p:ext>
    </p:extLst>
  </p:cSld>
  <p:clrMap bg1="lt1" tx1="dk1" bg2="lt2" tx2="dk2" accent1="accent1" accent2="accent2" accent3="accent3" accent4="accent4" accent5="accent5" accent6="accent6" hlink="hlink" folHlink="folHlink"/>
  <p:sldLayoutIdLst>
    <p:sldLayoutId id="2147483661" r:id="rId1"/>
  </p:sldLayoutIdLst>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1"/>
            <a:ext cx="9144000" cy="6542704"/>
            <a:chOff x="0" y="1"/>
            <a:chExt cx="9144000" cy="6542704"/>
          </a:xfrm>
        </p:grpSpPr>
        <p:pic>
          <p:nvPicPr>
            <p:cNvPr id="3074" name="Picture 1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9550" y="487363"/>
              <a:ext cx="8591550" cy="5653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80" name="Picture 1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01100" y="436563"/>
              <a:ext cx="342900" cy="605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81"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6141067"/>
              <a:ext cx="9144000" cy="401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75" name="Picture 1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328" y="1"/>
              <a:ext cx="247650" cy="6542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
        <p:nvSpPr>
          <p:cNvPr id="3076" name="Rectangle 2"/>
          <p:cNvSpPr>
            <a:spLocks noGrp="1" noChangeAspect="1" noChangeArrowheads="1"/>
          </p:cNvSpPr>
          <p:nvPr>
            <p:ph type="title"/>
          </p:nvPr>
        </p:nvSpPr>
        <p:spPr bwMode="auto">
          <a:xfrm>
            <a:off x="209550" y="0"/>
            <a:ext cx="87709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Figure 1</a:t>
            </a:r>
          </a:p>
        </p:txBody>
      </p:sp>
      <p:sp>
        <p:nvSpPr>
          <p:cNvPr id="3077" name="Rectangle 3"/>
          <p:cNvSpPr>
            <a:spLocks noGrp="1" noChangeArrowheads="1"/>
          </p:cNvSpPr>
          <p:nvPr>
            <p:ph type="body" idx="1"/>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Text</a:t>
            </a:r>
          </a:p>
        </p:txBody>
      </p:sp>
      <p:sp>
        <p:nvSpPr>
          <p:cNvPr id="185357" name="Rectangle 13"/>
          <p:cNvSpPr>
            <a:spLocks noGrp="1" noChangeArrowheads="1"/>
          </p:cNvSpPr>
          <p:nvPr>
            <p:ph type="sldNum" sz="quarter" idx="4"/>
          </p:nvPr>
        </p:nvSpPr>
        <p:spPr bwMode="auto">
          <a:xfrm>
            <a:off x="8618538" y="6473825"/>
            <a:ext cx="520700" cy="379413"/>
          </a:xfrm>
          <a:prstGeom prst="rect">
            <a:avLst/>
          </a:prstGeom>
          <a:noFill/>
          <a:ln w="19050">
            <a:noFill/>
            <a:prstDash val="sysDash"/>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5E12E99D-42F8-4B90-BC1F-2FD222301686}" type="slidenum">
              <a:rPr lang="en-US"/>
              <a:pPr fontAlgn="base">
                <a:spcAft>
                  <a:spcPct val="0"/>
                </a:spcAft>
                <a:defRPr/>
              </a:pPr>
              <a:t>‹#›</a:t>
            </a:fld>
            <a:endParaRPr lang="en-US" dirty="0"/>
          </a:p>
        </p:txBody>
      </p:sp>
      <p:grpSp>
        <p:nvGrpSpPr>
          <p:cNvPr id="11" name="Group 10"/>
          <p:cNvGrpSpPr/>
          <p:nvPr userDrawn="1"/>
        </p:nvGrpSpPr>
        <p:grpSpPr>
          <a:xfrm>
            <a:off x="90539" y="77773"/>
            <a:ext cx="8929618" cy="6297167"/>
            <a:chOff x="90539" y="77773"/>
            <a:chExt cx="8929618" cy="6297167"/>
          </a:xfrm>
        </p:grpSpPr>
        <p:grpSp>
          <p:nvGrpSpPr>
            <p:cNvPr id="12" name="Group 11"/>
            <p:cNvGrpSpPr/>
            <p:nvPr userDrawn="1"/>
          </p:nvGrpSpPr>
          <p:grpSpPr>
            <a:xfrm>
              <a:off x="90539" y="77773"/>
              <a:ext cx="2075718" cy="583326"/>
              <a:chOff x="90539" y="77773"/>
              <a:chExt cx="2075718" cy="583326"/>
            </a:xfrm>
          </p:grpSpPr>
          <p:cxnSp>
            <p:nvCxnSpPr>
              <p:cNvPr id="16" name="Straight Connector 15"/>
              <p:cNvCxnSpPr/>
              <p:nvPr userDrawn="1"/>
            </p:nvCxnSpPr>
            <p:spPr bwMode="auto">
              <a:xfrm>
                <a:off x="90539" y="536628"/>
                <a:ext cx="2075718" cy="0"/>
              </a:xfrm>
              <a:prstGeom prst="line">
                <a:avLst/>
              </a:prstGeom>
              <a:noFill/>
              <a:ln w="28575" cap="flat" cmpd="sng" algn="ctr">
                <a:solidFill>
                  <a:srgbClr val="074866"/>
                </a:solidFill>
                <a:prstDash val="solid"/>
                <a:round/>
                <a:headEnd type="none" w="med" len="med"/>
                <a:tailEnd type="none" w="med" len="med"/>
              </a:ln>
              <a:effectLst/>
            </p:spPr>
          </p:cxnSp>
          <p:cxnSp>
            <p:nvCxnSpPr>
              <p:cNvPr id="17" name="Straight Connector 16"/>
              <p:cNvCxnSpPr/>
              <p:nvPr userDrawn="1"/>
            </p:nvCxnSpPr>
            <p:spPr bwMode="auto">
              <a:xfrm flipV="1">
                <a:off x="202361" y="77773"/>
                <a:ext cx="0" cy="583326"/>
              </a:xfrm>
              <a:prstGeom prst="line">
                <a:avLst/>
              </a:prstGeom>
              <a:noFill/>
              <a:ln w="28575" cap="flat" cmpd="sng" algn="ctr">
                <a:solidFill>
                  <a:srgbClr val="074866"/>
                </a:solidFill>
                <a:prstDash val="solid"/>
                <a:round/>
                <a:headEnd type="none" w="med" len="med"/>
                <a:tailEnd type="none" w="med" len="med"/>
              </a:ln>
              <a:effectLst/>
            </p:spPr>
          </p:cxnSp>
        </p:grpSp>
        <p:grpSp>
          <p:nvGrpSpPr>
            <p:cNvPr id="13" name="Group 12"/>
            <p:cNvGrpSpPr/>
            <p:nvPr userDrawn="1"/>
          </p:nvGrpSpPr>
          <p:grpSpPr>
            <a:xfrm>
              <a:off x="8187163" y="6011640"/>
              <a:ext cx="832994" cy="363300"/>
              <a:chOff x="8187163" y="6011640"/>
              <a:chExt cx="832994" cy="363300"/>
            </a:xfrm>
          </p:grpSpPr>
          <p:cxnSp>
            <p:nvCxnSpPr>
              <p:cNvPr id="14" name="Straight Connector 13"/>
              <p:cNvCxnSpPr/>
              <p:nvPr userDrawn="1"/>
            </p:nvCxnSpPr>
            <p:spPr bwMode="auto">
              <a:xfrm>
                <a:off x="8187163" y="6292878"/>
                <a:ext cx="832994" cy="1"/>
              </a:xfrm>
              <a:prstGeom prst="line">
                <a:avLst/>
              </a:prstGeom>
              <a:noFill/>
              <a:ln w="28575" cap="flat" cmpd="sng" algn="ctr">
                <a:solidFill>
                  <a:srgbClr val="074866"/>
                </a:solidFill>
                <a:prstDash val="solid"/>
                <a:round/>
                <a:headEnd type="none" w="med" len="med"/>
                <a:tailEnd type="none" w="med" len="med"/>
              </a:ln>
              <a:effectLst/>
            </p:spPr>
          </p:cxnSp>
          <p:cxnSp>
            <p:nvCxnSpPr>
              <p:cNvPr id="15" name="Straight Connector 14"/>
              <p:cNvCxnSpPr/>
              <p:nvPr userDrawn="1"/>
            </p:nvCxnSpPr>
            <p:spPr bwMode="auto">
              <a:xfrm>
                <a:off x="8942003" y="6011640"/>
                <a:ext cx="0" cy="363300"/>
              </a:xfrm>
              <a:prstGeom prst="line">
                <a:avLst/>
              </a:prstGeom>
              <a:noFill/>
              <a:ln w="28575" cap="flat" cmpd="sng" algn="ctr">
                <a:solidFill>
                  <a:srgbClr val="074866"/>
                </a:solidFill>
                <a:prstDash val="solid"/>
                <a:round/>
                <a:headEnd type="none" w="med" len="med"/>
                <a:tailEnd type="none" w="med" len="med"/>
              </a:ln>
              <a:effectLst/>
            </p:spPr>
          </p:cxnSp>
        </p:grpSp>
      </p:grpSp>
      <p:sp>
        <p:nvSpPr>
          <p:cNvPr id="19"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211225082"/>
      </p:ext>
    </p:extLst>
  </p:cSld>
  <p:clrMap bg1="lt1" tx1="dk1" bg2="lt2" tx2="dk2" accent1="accent1" accent2="accent2" accent3="accent3" accent4="accent4" accent5="accent5" accent6="accent6" hlink="hlink" folHlink="folHlink"/>
  <p:sldLayoutIdLst>
    <p:sldLayoutId id="2147483683" r:id="rId1"/>
  </p:sldLayoutIdLst>
  <p:hf hd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a:solidFill>
            <a:schemeClr val="tx1"/>
          </a:solidFill>
          <a:latin typeface="+mn-lt"/>
        </a:defRPr>
      </a:lvl2pPr>
      <a:lvl3pPr marL="1143000" indent="-228600" algn="l" rtl="0" eaLnBrk="0" fontAlgn="base" hangingPunct="0">
        <a:spcBef>
          <a:spcPct val="20000"/>
        </a:spcBef>
        <a:spcAft>
          <a:spcPct val="0"/>
        </a:spcAft>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defRPr>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1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ffectLst>
            <a:outerShdw sx="999" sy="999" algn="ctr" rotWithShape="0">
              <a:srgbClr val="000000"/>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Lst>
        </p:spPr>
      </p:pic>
      <p:sp>
        <p:nvSpPr>
          <p:cNvPr id="2" name="Slide Number Placeholder 1"/>
          <p:cNvSpPr>
            <a:spLocks noGrp="1"/>
          </p:cNvSpPr>
          <p:nvPr>
            <p:ph type="sldNum" sz="quarter" idx="4"/>
          </p:nvPr>
        </p:nvSpPr>
        <p:spPr>
          <a:xfrm>
            <a:off x="8521700" y="6484938"/>
            <a:ext cx="622300" cy="409575"/>
          </a:xfrm>
          <a:prstGeom prst="rect">
            <a:avLst/>
          </a:prstGeom>
          <a:noFill/>
        </p:spPr>
        <p:txBody>
          <a:bodyPr vert="horz" lIns="91440" tIns="45720" rIns="91440" bIns="45720" rtlCol="0" anchor="ctr"/>
          <a:lstStyle>
            <a:lvl1pPr algn="r">
              <a:buFontTx/>
              <a:buNone/>
              <a:defRPr sz="1200">
                <a:solidFill>
                  <a:schemeClr val="bg1"/>
                </a:solidFill>
              </a:defRPr>
            </a:lvl1pPr>
          </a:lstStyle>
          <a:p>
            <a:pPr fontAlgn="base">
              <a:spcBef>
                <a:spcPct val="20000"/>
              </a:spcBef>
              <a:spcAft>
                <a:spcPct val="0"/>
              </a:spcAft>
              <a:defRPr/>
            </a:pPr>
            <a:fld id="{C148E929-2C81-42BB-92FD-6CE3916FB07A}" type="slidenum">
              <a:rPr lang="en-US">
                <a:solidFill>
                  <a:srgbClr val="FFFFFF"/>
                </a:solidFill>
              </a:rPr>
              <a:pPr fontAlgn="base">
                <a:spcBef>
                  <a:spcPct val="20000"/>
                </a:spcBef>
                <a:spcAft>
                  <a:spcPct val="0"/>
                </a:spcAft>
                <a:defRPr/>
              </a:pPr>
              <a:t>‹#›</a:t>
            </a:fld>
            <a:endParaRPr lang="en-US" dirty="0">
              <a:solidFill>
                <a:srgbClr val="FFFFFF"/>
              </a:solidFill>
            </a:endParaRPr>
          </a:p>
        </p:txBody>
      </p:sp>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Straight Connector 4"/>
          <p:cNvCxnSpPr/>
          <p:nvPr userDrawn="1"/>
        </p:nvCxnSpPr>
        <p:spPr bwMode="auto">
          <a:xfrm>
            <a:off x="7875243" y="0"/>
            <a:ext cx="0" cy="838200"/>
          </a:xfrm>
          <a:prstGeom prst="line">
            <a:avLst/>
          </a:prstGeom>
          <a:noFill/>
          <a:ln w="38100" cap="flat" cmpd="sng" algn="ctr">
            <a:solidFill>
              <a:srgbClr val="FFFFFF"/>
            </a:solidFill>
            <a:prstDash val="solid"/>
            <a:round/>
            <a:headEnd type="none" w="med" len="med"/>
            <a:tailEnd type="none" w="med" len="med"/>
          </a:ln>
          <a:effectLst/>
        </p:spPr>
      </p:cxnSp>
      <p:sp>
        <p:nvSpPr>
          <p:cNvPr id="7" name="Rectangle 11"/>
          <p:cNvSpPr>
            <a:spLocks noChangeArrowheads="1"/>
          </p:cNvSpPr>
          <p:nvPr userDrawn="1"/>
        </p:nvSpPr>
        <p:spPr bwMode="auto">
          <a:xfrm>
            <a:off x="6054725" y="5630720"/>
            <a:ext cx="308927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fontAlgn="base" hangingPunct="1">
              <a:lnSpc>
                <a:spcPct val="80000"/>
              </a:lnSpc>
              <a:spcBef>
                <a:spcPct val="20000"/>
              </a:spcBef>
              <a:spcAft>
                <a:spcPct val="0"/>
              </a:spcAft>
              <a:defRPr/>
            </a:pPr>
            <a:r>
              <a:rPr lang="en-US" altLang="en-US" sz="1400" dirty="0">
                <a:solidFill>
                  <a:srgbClr val="000000"/>
                </a:solidFill>
              </a:rPr>
              <a:t>PowerPoint Slides prepared by: </a:t>
            </a:r>
          </a:p>
          <a:p>
            <a:pPr algn="ctr" eaLnBrk="1" fontAlgn="base" hangingPunct="1">
              <a:lnSpc>
                <a:spcPct val="80000"/>
              </a:lnSpc>
              <a:spcBef>
                <a:spcPct val="20000"/>
              </a:spcBef>
              <a:spcAft>
                <a:spcPct val="0"/>
              </a:spcAft>
              <a:defRPr/>
            </a:pPr>
            <a:r>
              <a:rPr lang="en-US" altLang="en-US" sz="1400" dirty="0">
                <a:solidFill>
                  <a:srgbClr val="000000"/>
                </a:solidFill>
              </a:rPr>
              <a:t>V.  </a:t>
            </a:r>
            <a:r>
              <a:rPr lang="en-US" altLang="en-US" sz="1400" dirty="0" err="1">
                <a:solidFill>
                  <a:srgbClr val="000000"/>
                </a:solidFill>
              </a:rPr>
              <a:t>Andreea</a:t>
            </a:r>
            <a:r>
              <a:rPr lang="en-US" altLang="en-US" sz="1400" dirty="0">
                <a:solidFill>
                  <a:srgbClr val="000000"/>
                </a:solidFill>
              </a:rPr>
              <a:t>  CHIRITESCU</a:t>
            </a:r>
          </a:p>
          <a:p>
            <a:pPr algn="ctr" eaLnBrk="1" fontAlgn="base" hangingPunct="1">
              <a:lnSpc>
                <a:spcPct val="80000"/>
              </a:lnSpc>
              <a:spcBef>
                <a:spcPct val="20000"/>
              </a:spcBef>
              <a:spcAft>
                <a:spcPct val="0"/>
              </a:spcAft>
              <a:defRPr/>
            </a:pPr>
            <a:r>
              <a:rPr lang="en-US" altLang="en-US" sz="1400" dirty="0">
                <a:solidFill>
                  <a:srgbClr val="000000"/>
                </a:solidFill>
              </a:rPr>
              <a:t>Eastern Illinois University</a:t>
            </a:r>
          </a:p>
        </p:txBody>
      </p:sp>
      <p:sp>
        <p:nvSpPr>
          <p:cNvPr id="8"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27866842"/>
      </p:ext>
    </p:extLst>
  </p:cSld>
  <p:clrMap bg1="lt1" tx1="dk1" bg2="lt2" tx2="dk2" accent1="accent1" accent2="accent2" accent3="accent3" accent4="accent4" accent5="accent5" accent6="accent6" hlink="hlink" folHlink="folHlink"/>
  <p:sldLayoutIdLst>
    <p:sldLayoutId id="2147483685" r:id="rId1"/>
  </p:sldLayoutIdLst>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7163" y="941388"/>
            <a:ext cx="8829675" cy="1905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Lst>
        </p:spPr>
      </p:pic>
      <p:pic>
        <p:nvPicPr>
          <p:cNvPr id="2052" name="Picture 1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7163" y="6248400"/>
            <a:ext cx="8829675" cy="1905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0" y="0"/>
            <a:ext cx="9144000" cy="966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endParaRPr lang="en-US" altLang="en-US" dirty="0"/>
          </a:p>
        </p:txBody>
      </p:sp>
      <p:sp>
        <p:nvSpPr>
          <p:cNvPr id="3078" name="Rectangle 8"/>
          <p:cNvSpPr>
            <a:spLocks noGrp="1" noChangeArrowheads="1"/>
          </p:cNvSpPr>
          <p:nvPr>
            <p:ph type="body" idx="1"/>
          </p:nvPr>
        </p:nvSpPr>
        <p:spPr bwMode="auto">
          <a:xfrm>
            <a:off x="277813" y="1025525"/>
            <a:ext cx="8588375" cy="542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text </a:t>
            </a:r>
            <a:r>
              <a:rPr lang="en-US" altLang="en-US" dirty="0" err="1"/>
              <a:t>stClick</a:t>
            </a:r>
            <a:r>
              <a:rPr lang="en-US" altLang="en-US" dirty="0"/>
              <a:t> to edit Master </a:t>
            </a:r>
            <a:r>
              <a:rPr lang="en-US" altLang="en-US" dirty="0" err="1"/>
              <a:t>yles</a:t>
            </a:r>
            <a:endParaRPr lang="en-US" altLang="en-US" dirty="0"/>
          </a:p>
          <a:p>
            <a:pPr lvl="1"/>
            <a:r>
              <a:rPr lang="en-US" altLang="en-US" dirty="0"/>
              <a:t>Second level</a:t>
            </a:r>
          </a:p>
          <a:p>
            <a:pPr lvl="2"/>
            <a:r>
              <a:rPr lang="en-US" altLang="en-US" dirty="0" err="1"/>
              <a:t>Thirdlevel</a:t>
            </a:r>
            <a:endParaRPr lang="en-US" altLang="en-US" dirty="0"/>
          </a:p>
          <a:p>
            <a:pPr lvl="2"/>
            <a:r>
              <a:rPr lang="en-US" altLang="en-US" dirty="0"/>
              <a:t> Fourth level</a:t>
            </a:r>
          </a:p>
          <a:p>
            <a:pPr lvl="4"/>
            <a:r>
              <a:rPr lang="en-US" altLang="en-US" dirty="0"/>
              <a:t>Fifth level</a:t>
            </a:r>
          </a:p>
        </p:txBody>
      </p:sp>
      <p:sp>
        <p:nvSpPr>
          <p:cNvPr id="37898" name="Rectangle 10"/>
          <p:cNvSpPr>
            <a:spLocks noGrp="1" noChangeArrowheads="1"/>
          </p:cNvSpPr>
          <p:nvPr>
            <p:ph type="sldNum" sz="quarter" idx="4"/>
          </p:nvPr>
        </p:nvSpPr>
        <p:spPr bwMode="auto">
          <a:xfrm>
            <a:off x="8618538" y="6423025"/>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9"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112243768"/>
      </p:ext>
    </p:extLst>
  </p:cSld>
  <p:clrMap bg1="lt1" tx1="dk1" bg2="lt2" tx2="dk2" accent1="accent1" accent2="accent2" accent3="accent3" accent4="accent4" accent5="accent5" accent6="accent6" hlink="hlink" folHlink="folHlink"/>
  <p:sldLayoutIdLst>
    <p:sldLayoutId id="2147483687" r:id="rId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dt="0"/>
  <p:txStyles>
    <p:titleStyle>
      <a:lvl1pPr algn="ctr" rtl="0" eaLnBrk="0" fontAlgn="base" hangingPunct="0">
        <a:spcBef>
          <a:spcPct val="0"/>
        </a:spcBef>
        <a:spcAft>
          <a:spcPct val="0"/>
        </a:spcAft>
        <a:defRPr sz="4000" b="1">
          <a:solidFill>
            <a:srgbClr val="AE1221"/>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1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7014" y="1024563"/>
            <a:ext cx="7229792" cy="5422344"/>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Lst>
        </p:spPr>
      </p:pic>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Straight Connector 4"/>
          <p:cNvCxnSpPr/>
          <p:nvPr userDrawn="1"/>
        </p:nvCxnSpPr>
        <p:spPr bwMode="auto">
          <a:xfrm>
            <a:off x="7875243" y="0"/>
            <a:ext cx="0" cy="838200"/>
          </a:xfrm>
          <a:prstGeom prst="line">
            <a:avLst/>
          </a:prstGeom>
          <a:noFill/>
          <a:ln w="38100" cap="flat" cmpd="sng" algn="ctr">
            <a:solidFill>
              <a:srgbClr val="FFFFFF"/>
            </a:solidFill>
            <a:prstDash val="solid"/>
            <a:round/>
            <a:headEnd type="none" w="med" len="med"/>
            <a:tailEnd type="none" w="med" len="med"/>
          </a:ln>
          <a:effectLst/>
        </p:spPr>
      </p:cxnSp>
      <p:sp>
        <p:nvSpPr>
          <p:cNvPr id="7" name="Rectangle 11"/>
          <p:cNvSpPr>
            <a:spLocks noChangeArrowheads="1"/>
          </p:cNvSpPr>
          <p:nvPr userDrawn="1"/>
        </p:nvSpPr>
        <p:spPr bwMode="auto">
          <a:xfrm>
            <a:off x="973759" y="6019800"/>
            <a:ext cx="7213047" cy="40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fontAlgn="base" hangingPunct="1">
              <a:lnSpc>
                <a:spcPct val="80000"/>
              </a:lnSpc>
              <a:spcBef>
                <a:spcPct val="20000"/>
              </a:spcBef>
              <a:spcAft>
                <a:spcPct val="0"/>
              </a:spcAft>
              <a:defRPr/>
            </a:pPr>
            <a:r>
              <a:rPr lang="en-US" altLang="en-US" sz="900" dirty="0">
                <a:solidFill>
                  <a:schemeClr val="bg1"/>
                </a:solidFill>
              </a:rPr>
              <a:t>PowerPoint Slides prepared by: </a:t>
            </a:r>
          </a:p>
          <a:p>
            <a:pPr algn="ctr" eaLnBrk="1" fontAlgn="base" hangingPunct="1">
              <a:lnSpc>
                <a:spcPct val="80000"/>
              </a:lnSpc>
              <a:spcBef>
                <a:spcPct val="20000"/>
              </a:spcBef>
              <a:spcAft>
                <a:spcPct val="0"/>
              </a:spcAft>
              <a:defRPr/>
            </a:pPr>
            <a:r>
              <a:rPr lang="en-US" altLang="en-US" sz="900" dirty="0">
                <a:solidFill>
                  <a:schemeClr val="bg1"/>
                </a:solidFill>
              </a:rPr>
              <a:t>V.  </a:t>
            </a:r>
            <a:r>
              <a:rPr lang="en-US" altLang="en-US" sz="900" dirty="0" err="1">
                <a:solidFill>
                  <a:schemeClr val="bg1"/>
                </a:solidFill>
              </a:rPr>
              <a:t>Andreea</a:t>
            </a:r>
            <a:r>
              <a:rPr lang="en-US" altLang="en-US" sz="900" dirty="0">
                <a:solidFill>
                  <a:schemeClr val="bg1"/>
                </a:solidFill>
              </a:rPr>
              <a:t>  CHIRITESCU</a:t>
            </a:r>
          </a:p>
          <a:p>
            <a:pPr algn="ctr" eaLnBrk="1" fontAlgn="base" hangingPunct="1">
              <a:lnSpc>
                <a:spcPct val="80000"/>
              </a:lnSpc>
              <a:spcBef>
                <a:spcPct val="20000"/>
              </a:spcBef>
              <a:spcAft>
                <a:spcPct val="0"/>
              </a:spcAft>
              <a:defRPr/>
            </a:pPr>
            <a:r>
              <a:rPr lang="en-US" altLang="en-US" sz="900" dirty="0">
                <a:solidFill>
                  <a:schemeClr val="bg1"/>
                </a:solidFill>
              </a:rPr>
              <a:t>Eastern Illinois University</a:t>
            </a:r>
          </a:p>
        </p:txBody>
      </p:sp>
      <p:sp>
        <p:nvSpPr>
          <p:cNvPr id="8" name="Rectangle 3">
            <a:extLst>
              <a:ext uri="{FF2B5EF4-FFF2-40B4-BE49-F238E27FC236}">
                <a16:creationId xmlns:a16="http://schemas.microsoft.com/office/drawing/2014/main" id="{AA75D65E-629B-4588-8C36-0CF382278E4C}"/>
              </a:ext>
            </a:extLst>
          </p:cNvPr>
          <p:cNvSpPr>
            <a:spLocks noGrp="1" noChangeAspect="1" noChangeArrowheads="1"/>
          </p:cNvSpPr>
          <p:nvPr>
            <p:ph type="title"/>
          </p:nvPr>
        </p:nvSpPr>
        <p:spPr bwMode="auto">
          <a:xfrm>
            <a:off x="1" y="-39757"/>
            <a:ext cx="9144000" cy="966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endParaRPr lang="en-US" altLang="en-US" dirty="0"/>
          </a:p>
        </p:txBody>
      </p:sp>
      <p:sp>
        <p:nvSpPr>
          <p:cNvPr id="9"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738674"/>
      </p:ext>
    </p:extLst>
  </p:cSld>
  <p:clrMap bg1="lt1" tx1="dk1" bg2="lt2" tx2="dk2" accent1="accent1" accent2="accent2" accent3="accent3" accent4="accent4" accent5="accent5" accent6="accent6" hlink="hlink" folHlink="folHlink"/>
  <p:sldLayoutIdLst>
    <p:sldLayoutId id="2147483689" r:id="rId1"/>
  </p:sldLayoutIdLst>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1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7014" y="1024563"/>
            <a:ext cx="7229792" cy="5422344"/>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Lst>
        </p:spPr>
      </p:pic>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Straight Connector 4"/>
          <p:cNvCxnSpPr/>
          <p:nvPr userDrawn="1"/>
        </p:nvCxnSpPr>
        <p:spPr bwMode="auto">
          <a:xfrm>
            <a:off x="7875243" y="0"/>
            <a:ext cx="0" cy="838200"/>
          </a:xfrm>
          <a:prstGeom prst="line">
            <a:avLst/>
          </a:prstGeom>
          <a:noFill/>
          <a:ln w="38100" cap="flat" cmpd="sng" algn="ctr">
            <a:solidFill>
              <a:srgbClr val="FFFFFF"/>
            </a:solidFill>
            <a:prstDash val="solid"/>
            <a:round/>
            <a:headEnd type="none" w="med" len="med"/>
            <a:tailEnd type="none" w="med" len="med"/>
          </a:ln>
          <a:effectLst/>
        </p:spPr>
      </p:cxnSp>
      <p:sp>
        <p:nvSpPr>
          <p:cNvPr id="8" name="Rectangle 3">
            <a:extLst>
              <a:ext uri="{FF2B5EF4-FFF2-40B4-BE49-F238E27FC236}">
                <a16:creationId xmlns:a16="http://schemas.microsoft.com/office/drawing/2014/main" id="{AA75D65E-629B-4588-8C36-0CF382278E4C}"/>
              </a:ext>
            </a:extLst>
          </p:cNvPr>
          <p:cNvSpPr>
            <a:spLocks noGrp="1" noChangeAspect="1" noChangeArrowheads="1"/>
          </p:cNvSpPr>
          <p:nvPr>
            <p:ph type="title"/>
          </p:nvPr>
        </p:nvSpPr>
        <p:spPr bwMode="auto">
          <a:xfrm>
            <a:off x="1" y="-39757"/>
            <a:ext cx="9144000" cy="966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endParaRPr lang="en-US" altLang="en-US" dirty="0"/>
          </a:p>
        </p:txBody>
      </p:sp>
      <p:sp>
        <p:nvSpPr>
          <p:cNvPr id="9"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
        <p:nvSpPr>
          <p:cNvPr id="12" name="Rectangle 11"/>
          <p:cNvSpPr>
            <a:spLocks noChangeArrowheads="1"/>
          </p:cNvSpPr>
          <p:nvPr userDrawn="1"/>
        </p:nvSpPr>
        <p:spPr bwMode="auto">
          <a:xfrm>
            <a:off x="1225039" y="5593773"/>
            <a:ext cx="1828800" cy="37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fontAlgn="base" hangingPunct="1">
              <a:lnSpc>
                <a:spcPct val="80000"/>
              </a:lnSpc>
              <a:spcBef>
                <a:spcPct val="20000"/>
              </a:spcBef>
              <a:spcAft>
                <a:spcPct val="0"/>
              </a:spcAft>
              <a:defRPr/>
            </a:pPr>
            <a:r>
              <a:rPr lang="en-US" altLang="en-US" sz="900" dirty="0">
                <a:solidFill>
                  <a:schemeClr val="tx1"/>
                </a:solidFill>
              </a:rPr>
              <a:t>PowerPoint Slides prepared by: </a:t>
            </a:r>
          </a:p>
          <a:p>
            <a:pPr algn="ctr" eaLnBrk="1" fontAlgn="base" hangingPunct="1">
              <a:lnSpc>
                <a:spcPct val="80000"/>
              </a:lnSpc>
              <a:spcBef>
                <a:spcPct val="20000"/>
              </a:spcBef>
              <a:spcAft>
                <a:spcPct val="0"/>
              </a:spcAft>
              <a:defRPr/>
            </a:pPr>
            <a:r>
              <a:rPr lang="en-US" altLang="en-US" sz="900" dirty="0">
                <a:solidFill>
                  <a:schemeClr val="tx1"/>
                </a:solidFill>
              </a:rPr>
              <a:t>V.  </a:t>
            </a:r>
            <a:r>
              <a:rPr lang="en-US" altLang="en-US" sz="900" dirty="0" err="1">
                <a:solidFill>
                  <a:schemeClr val="tx1"/>
                </a:solidFill>
              </a:rPr>
              <a:t>Andreea</a:t>
            </a:r>
            <a:r>
              <a:rPr lang="en-US" altLang="en-US" sz="900" dirty="0">
                <a:solidFill>
                  <a:schemeClr val="tx1"/>
                </a:solidFill>
              </a:rPr>
              <a:t>  CHIRITESCU</a:t>
            </a:r>
          </a:p>
          <a:p>
            <a:pPr algn="ctr" eaLnBrk="1" fontAlgn="base" hangingPunct="1">
              <a:lnSpc>
                <a:spcPct val="80000"/>
              </a:lnSpc>
              <a:spcBef>
                <a:spcPct val="20000"/>
              </a:spcBef>
              <a:spcAft>
                <a:spcPct val="0"/>
              </a:spcAft>
              <a:defRPr/>
            </a:pPr>
            <a:r>
              <a:rPr lang="en-US" altLang="en-US" sz="900" dirty="0">
                <a:solidFill>
                  <a:schemeClr val="tx1"/>
                </a:solidFill>
              </a:rPr>
              <a:t>Eastern Illinois University</a:t>
            </a:r>
          </a:p>
        </p:txBody>
      </p:sp>
    </p:spTree>
    <p:extLst>
      <p:ext uri="{BB962C8B-B14F-4D97-AF65-F5344CB8AC3E}">
        <p14:creationId xmlns:p14="http://schemas.microsoft.com/office/powerpoint/2010/main" val="3216707083"/>
      </p:ext>
    </p:extLst>
  </p:cSld>
  <p:clrMap bg1="lt1" tx1="dk1" bg2="lt2" tx2="dk2" accent1="accent1" accent2="accent2" accent3="accent3" accent4="accent4" accent5="accent5" accent6="accent6" hlink="hlink" folHlink="folHlink"/>
  <p:sldLayoutIdLst>
    <p:sldLayoutId id="2147483691" r:id="rId1"/>
  </p:sldLayoutIdLst>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1"/>
            <a:ext cx="9144000" cy="6400799"/>
            <a:chOff x="0" y="1"/>
            <a:chExt cx="9144000" cy="6477001"/>
          </a:xfrm>
        </p:grpSpPr>
        <p:pic>
          <p:nvPicPr>
            <p:cNvPr id="1027"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66801"/>
              <a:ext cx="9144000"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2"/>
              <a:ext cx="28575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10800000">
              <a:off x="8858250" y="1"/>
              <a:ext cx="28575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053" name="Rectangle 3"/>
          <p:cNvSpPr>
            <a:spLocks noGrp="1" noChangeAspect="1" noChangeArrowheads="1"/>
          </p:cNvSpPr>
          <p:nvPr>
            <p:ph type="title"/>
          </p:nvPr>
        </p:nvSpPr>
        <p:spPr bwMode="auto">
          <a:xfrm>
            <a:off x="258456" y="101600"/>
            <a:ext cx="8599794"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dirty="0"/>
              <a:t>Name </a:t>
            </a:r>
            <a:r>
              <a:rPr lang="en-US" altLang="en-US" dirty="0" err="1"/>
              <a:t>fgchmvb</a:t>
            </a:r>
            <a:r>
              <a:rPr lang="en-US" altLang="en-US" dirty="0"/>
              <a:t> </a:t>
            </a:r>
          </a:p>
        </p:txBody>
      </p:sp>
      <p:sp>
        <p:nvSpPr>
          <p:cNvPr id="3078" name="Rectangle 8"/>
          <p:cNvSpPr>
            <a:spLocks noGrp="1" noChangeArrowheads="1"/>
          </p:cNvSpPr>
          <p:nvPr>
            <p:ph type="body" idx="1"/>
          </p:nvPr>
        </p:nvSpPr>
        <p:spPr bwMode="auto">
          <a:xfrm>
            <a:off x="292912" y="1054100"/>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text </a:t>
            </a:r>
            <a:r>
              <a:rPr lang="en-US" altLang="en-US" dirty="0" err="1"/>
              <a:t>stClick</a:t>
            </a:r>
            <a:r>
              <a:rPr lang="en-US" altLang="en-US" dirty="0"/>
              <a:t> to edit Master </a:t>
            </a:r>
            <a:r>
              <a:rPr lang="en-US" altLang="en-US" dirty="0" err="1"/>
              <a:t>yles</a:t>
            </a:r>
            <a:endParaRPr lang="en-US" altLang="en-US" dirty="0"/>
          </a:p>
          <a:p>
            <a:pPr lvl="1"/>
            <a:r>
              <a:rPr lang="en-US" altLang="en-US" dirty="0"/>
              <a:t>Second level</a:t>
            </a:r>
          </a:p>
          <a:p>
            <a:pPr lvl="2"/>
            <a:r>
              <a:rPr lang="en-US" altLang="en-US" dirty="0" err="1"/>
              <a:t>Thirdlevel</a:t>
            </a:r>
            <a:endParaRPr lang="en-US" altLang="en-US" dirty="0"/>
          </a:p>
          <a:p>
            <a:pPr lvl="2"/>
            <a:r>
              <a:rPr lang="en-US" altLang="en-US" dirty="0"/>
              <a:t> Fourth level</a:t>
            </a:r>
          </a:p>
          <a:p>
            <a:pPr lvl="4"/>
            <a:r>
              <a:rPr lang="en-US" altLang="en-US" dirty="0"/>
              <a:t>Fifth level</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12"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77070386"/>
      </p:ext>
    </p:extLst>
  </p:cSld>
  <p:clrMap bg1="lt1" tx1="dk1" bg2="lt2" tx2="dk2" accent1="accent1" accent2="accent2" accent3="accent3" accent4="accent4" accent5="accent5" accent6="accent6" hlink="hlink" folHlink="folHlink"/>
  <p:sldLayoutIdLst>
    <p:sldLayoutId id="2147483681" r:id="rId1"/>
  </p:sldLayoutIdLst>
  <p:transition/>
  <p:hf hdr="0" dt="0"/>
  <p:txStyles>
    <p:titleStyle>
      <a:lvl1pPr algn="ctr" rtl="0" eaLnBrk="0" fontAlgn="base" hangingPunct="0">
        <a:spcBef>
          <a:spcPct val="0"/>
        </a:spcBef>
        <a:spcAft>
          <a:spcPct val="0"/>
        </a:spcAft>
        <a:defRPr sz="3600">
          <a:solidFill>
            <a:srgbClr val="005EA4"/>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chemeClr val="tx2"/>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2"/>
          </a:solidFill>
          <a:latin typeface="+mn-lt"/>
        </a:defRPr>
      </a:lvl2pPr>
      <a:lvl3pPr marL="1143000" indent="-228600" algn="l" rtl="0" eaLnBrk="0" fontAlgn="base" hangingPunct="0">
        <a:spcBef>
          <a:spcPct val="20000"/>
        </a:spcBef>
        <a:spcAft>
          <a:spcPct val="0"/>
        </a:spcAft>
        <a:buSzPct val="90000"/>
        <a:buChar char="•"/>
        <a:defRPr sz="2800">
          <a:solidFill>
            <a:schemeClr val="tx2"/>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2"/>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1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7163" y="941388"/>
            <a:ext cx="88296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052"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57163" y="6248400"/>
            <a:ext cx="88296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662152" y="77788"/>
            <a:ext cx="7819697"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a:t>Name fgchmvb </a:t>
            </a:r>
          </a:p>
        </p:txBody>
      </p:sp>
      <p:sp>
        <p:nvSpPr>
          <p:cNvPr id="3078" name="Rectangle 8"/>
          <p:cNvSpPr>
            <a:spLocks noGrp="1" noChangeArrowheads="1"/>
          </p:cNvSpPr>
          <p:nvPr>
            <p:ph type="body" idx="1"/>
          </p:nvPr>
        </p:nvSpPr>
        <p:spPr bwMode="auto">
          <a:xfrm>
            <a:off x="277813" y="1025525"/>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text </a:t>
            </a:r>
            <a:r>
              <a:rPr lang="en-US" altLang="en-US" dirty="0" err="1"/>
              <a:t>stClick</a:t>
            </a:r>
            <a:r>
              <a:rPr lang="en-US" altLang="en-US" dirty="0"/>
              <a:t> to edit Master </a:t>
            </a:r>
            <a:r>
              <a:rPr lang="en-US" altLang="en-US" dirty="0" err="1"/>
              <a:t>yles</a:t>
            </a:r>
            <a:endParaRPr lang="en-US" altLang="en-US" dirty="0"/>
          </a:p>
          <a:p>
            <a:pPr lvl="1"/>
            <a:r>
              <a:rPr lang="en-US" altLang="en-US" dirty="0"/>
              <a:t>Second level</a:t>
            </a:r>
          </a:p>
          <a:p>
            <a:pPr lvl="2"/>
            <a:r>
              <a:rPr lang="en-US" altLang="en-US" dirty="0" err="1"/>
              <a:t>Thirdlevel</a:t>
            </a:r>
            <a:endParaRPr lang="en-US" altLang="en-US" dirty="0"/>
          </a:p>
          <a:p>
            <a:pPr lvl="2"/>
            <a:r>
              <a:rPr lang="en-US" altLang="en-US" dirty="0"/>
              <a:t> Fourth level</a:t>
            </a:r>
          </a:p>
          <a:p>
            <a:pPr lvl="4"/>
            <a:r>
              <a:rPr lang="en-US" altLang="en-US" dirty="0"/>
              <a:t>Fifth level</a:t>
            </a:r>
          </a:p>
        </p:txBody>
      </p:sp>
      <p:sp>
        <p:nvSpPr>
          <p:cNvPr id="37898" name="Rectangle 10"/>
          <p:cNvSpPr>
            <a:spLocks noGrp="1" noChangeArrowheads="1"/>
          </p:cNvSpPr>
          <p:nvPr>
            <p:ph type="sldNum" sz="quarter" idx="4"/>
          </p:nvPr>
        </p:nvSpPr>
        <p:spPr bwMode="auto">
          <a:xfrm>
            <a:off x="8618538" y="6423025"/>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8"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2024080141"/>
      </p:ext>
    </p:extLst>
  </p:cSld>
  <p:clrMap bg1="lt1" tx1="dk1" bg2="lt2" tx2="dk2" accent1="accent1" accent2="accent2" accent3="accent3" accent4="accent4" accent5="accent5" accent6="accent6" hlink="hlink" folHlink="folHlink"/>
  <p:sldLayoutIdLst>
    <p:sldLayoutId id="2147483664" r:id="rId1"/>
    <p:sldLayoutId id="2147483674" r:id="rId2"/>
  </p:sldLayoutIdLst>
  <p:transition/>
  <p:hf hdr="0" dt="0"/>
  <p:txStyles>
    <p:titleStyle>
      <a:lvl1pPr algn="ctr" rtl="0" eaLnBrk="0" fontAlgn="base" hangingPunct="0">
        <a:spcBef>
          <a:spcPct val="0"/>
        </a:spcBef>
        <a:spcAft>
          <a:spcPct val="0"/>
        </a:spcAft>
        <a:defRPr sz="4000">
          <a:solidFill>
            <a:srgbClr val="AE1221"/>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1"/>
            <a:ext cx="9144000" cy="6542704"/>
            <a:chOff x="0" y="1"/>
            <a:chExt cx="9144000" cy="6542704"/>
          </a:xfrm>
        </p:grpSpPr>
        <p:pic>
          <p:nvPicPr>
            <p:cNvPr id="3074" name="Picture 1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9550" y="487363"/>
              <a:ext cx="8591550" cy="5653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80" name="Picture 1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01100" y="436563"/>
              <a:ext cx="342900" cy="605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81"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6141067"/>
              <a:ext cx="9144000" cy="401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75" name="Picture 1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328" y="1"/>
              <a:ext cx="247650" cy="6542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
        <p:nvSpPr>
          <p:cNvPr id="3076" name="Rectangle 2"/>
          <p:cNvSpPr>
            <a:spLocks noGrp="1" noChangeAspect="1" noChangeArrowheads="1"/>
          </p:cNvSpPr>
          <p:nvPr>
            <p:ph type="title"/>
          </p:nvPr>
        </p:nvSpPr>
        <p:spPr bwMode="auto">
          <a:xfrm>
            <a:off x="209550" y="0"/>
            <a:ext cx="87709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Figure 1</a:t>
            </a:r>
          </a:p>
        </p:txBody>
      </p:sp>
      <p:sp>
        <p:nvSpPr>
          <p:cNvPr id="3077" name="Rectangle 3"/>
          <p:cNvSpPr>
            <a:spLocks noGrp="1" noChangeArrowheads="1"/>
          </p:cNvSpPr>
          <p:nvPr>
            <p:ph type="body" idx="1"/>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Text</a:t>
            </a:r>
          </a:p>
        </p:txBody>
      </p:sp>
      <p:sp>
        <p:nvSpPr>
          <p:cNvPr id="185357" name="Rectangle 13"/>
          <p:cNvSpPr>
            <a:spLocks noGrp="1" noChangeArrowheads="1"/>
          </p:cNvSpPr>
          <p:nvPr>
            <p:ph type="sldNum" sz="quarter" idx="4"/>
          </p:nvPr>
        </p:nvSpPr>
        <p:spPr bwMode="auto">
          <a:xfrm>
            <a:off x="8618538" y="6473825"/>
            <a:ext cx="520700" cy="379413"/>
          </a:xfrm>
          <a:prstGeom prst="rect">
            <a:avLst/>
          </a:prstGeom>
          <a:noFill/>
          <a:ln w="19050">
            <a:noFill/>
            <a:prstDash val="sysDash"/>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5E12E99D-42F8-4B90-BC1F-2FD222301686}" type="slidenum">
              <a:rPr lang="en-US"/>
              <a:pPr fontAlgn="base">
                <a:spcAft>
                  <a:spcPct val="0"/>
                </a:spcAft>
                <a:defRPr/>
              </a:pPr>
              <a:t>‹#›</a:t>
            </a:fld>
            <a:endParaRPr lang="en-US" dirty="0"/>
          </a:p>
        </p:txBody>
      </p:sp>
      <p:grpSp>
        <p:nvGrpSpPr>
          <p:cNvPr id="11" name="Group 10"/>
          <p:cNvGrpSpPr/>
          <p:nvPr userDrawn="1"/>
        </p:nvGrpSpPr>
        <p:grpSpPr>
          <a:xfrm>
            <a:off x="90539" y="77773"/>
            <a:ext cx="8929618" cy="6297167"/>
            <a:chOff x="90539" y="77773"/>
            <a:chExt cx="8929618" cy="6297167"/>
          </a:xfrm>
        </p:grpSpPr>
        <p:grpSp>
          <p:nvGrpSpPr>
            <p:cNvPr id="12" name="Group 11"/>
            <p:cNvGrpSpPr/>
            <p:nvPr userDrawn="1"/>
          </p:nvGrpSpPr>
          <p:grpSpPr>
            <a:xfrm>
              <a:off x="90539" y="77773"/>
              <a:ext cx="2075718" cy="583326"/>
              <a:chOff x="90539" y="77773"/>
              <a:chExt cx="2075718" cy="583326"/>
            </a:xfrm>
          </p:grpSpPr>
          <p:cxnSp>
            <p:nvCxnSpPr>
              <p:cNvPr id="16" name="Straight Connector 15"/>
              <p:cNvCxnSpPr/>
              <p:nvPr userDrawn="1"/>
            </p:nvCxnSpPr>
            <p:spPr bwMode="auto">
              <a:xfrm>
                <a:off x="90539" y="536628"/>
                <a:ext cx="2075718" cy="0"/>
              </a:xfrm>
              <a:prstGeom prst="line">
                <a:avLst/>
              </a:prstGeom>
              <a:noFill/>
              <a:ln w="28575" cap="flat" cmpd="sng" algn="ctr">
                <a:solidFill>
                  <a:srgbClr val="074866"/>
                </a:solidFill>
                <a:prstDash val="solid"/>
                <a:round/>
                <a:headEnd type="none" w="med" len="med"/>
                <a:tailEnd type="none" w="med" len="med"/>
              </a:ln>
              <a:effectLst/>
            </p:spPr>
          </p:cxnSp>
          <p:cxnSp>
            <p:nvCxnSpPr>
              <p:cNvPr id="17" name="Straight Connector 16"/>
              <p:cNvCxnSpPr/>
              <p:nvPr userDrawn="1"/>
            </p:nvCxnSpPr>
            <p:spPr bwMode="auto">
              <a:xfrm flipV="1">
                <a:off x="202361" y="77773"/>
                <a:ext cx="0" cy="583326"/>
              </a:xfrm>
              <a:prstGeom prst="line">
                <a:avLst/>
              </a:prstGeom>
              <a:noFill/>
              <a:ln w="28575" cap="flat" cmpd="sng" algn="ctr">
                <a:solidFill>
                  <a:srgbClr val="074866"/>
                </a:solidFill>
                <a:prstDash val="solid"/>
                <a:round/>
                <a:headEnd type="none" w="med" len="med"/>
                <a:tailEnd type="none" w="med" len="med"/>
              </a:ln>
              <a:effectLst/>
            </p:spPr>
          </p:cxnSp>
        </p:grpSp>
        <p:grpSp>
          <p:nvGrpSpPr>
            <p:cNvPr id="13" name="Group 12"/>
            <p:cNvGrpSpPr/>
            <p:nvPr userDrawn="1"/>
          </p:nvGrpSpPr>
          <p:grpSpPr>
            <a:xfrm>
              <a:off x="8187163" y="6011640"/>
              <a:ext cx="832994" cy="363300"/>
              <a:chOff x="8187163" y="6011640"/>
              <a:chExt cx="832994" cy="363300"/>
            </a:xfrm>
          </p:grpSpPr>
          <p:cxnSp>
            <p:nvCxnSpPr>
              <p:cNvPr id="14" name="Straight Connector 13"/>
              <p:cNvCxnSpPr/>
              <p:nvPr userDrawn="1"/>
            </p:nvCxnSpPr>
            <p:spPr bwMode="auto">
              <a:xfrm>
                <a:off x="8187163" y="6292878"/>
                <a:ext cx="832994" cy="1"/>
              </a:xfrm>
              <a:prstGeom prst="line">
                <a:avLst/>
              </a:prstGeom>
              <a:noFill/>
              <a:ln w="28575" cap="flat" cmpd="sng" algn="ctr">
                <a:solidFill>
                  <a:srgbClr val="074866"/>
                </a:solidFill>
                <a:prstDash val="solid"/>
                <a:round/>
                <a:headEnd type="none" w="med" len="med"/>
                <a:tailEnd type="none" w="med" len="med"/>
              </a:ln>
              <a:effectLst/>
            </p:spPr>
          </p:cxnSp>
          <p:cxnSp>
            <p:nvCxnSpPr>
              <p:cNvPr id="15" name="Straight Connector 14"/>
              <p:cNvCxnSpPr/>
              <p:nvPr userDrawn="1"/>
            </p:nvCxnSpPr>
            <p:spPr bwMode="auto">
              <a:xfrm>
                <a:off x="8942003" y="6011640"/>
                <a:ext cx="0" cy="363300"/>
              </a:xfrm>
              <a:prstGeom prst="line">
                <a:avLst/>
              </a:prstGeom>
              <a:noFill/>
              <a:ln w="28575" cap="flat" cmpd="sng" algn="ctr">
                <a:solidFill>
                  <a:srgbClr val="074866"/>
                </a:solidFill>
                <a:prstDash val="solid"/>
                <a:round/>
                <a:headEnd type="none" w="med" len="med"/>
                <a:tailEnd type="none" w="med" len="med"/>
              </a:ln>
              <a:effectLst/>
            </p:spPr>
          </p:cxnSp>
        </p:grpSp>
      </p:grpSp>
      <p:sp>
        <p:nvSpPr>
          <p:cNvPr id="19"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318089468"/>
      </p:ext>
    </p:extLst>
  </p:cSld>
  <p:clrMap bg1="lt1" tx1="dk1" bg2="lt2" tx2="dk2" accent1="accent1" accent2="accent2" accent3="accent3" accent4="accent4" accent5="accent5" accent6="accent6" hlink="hlink" folHlink="folHlink"/>
  <p:sldLayoutIdLst>
    <p:sldLayoutId id="2147483666" r:id="rId1"/>
  </p:sldLayoutIdLst>
  <p:hf hd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a:solidFill>
            <a:schemeClr val="tx1"/>
          </a:solidFill>
          <a:latin typeface="+mn-lt"/>
        </a:defRPr>
      </a:lvl2pPr>
      <a:lvl3pPr marL="1143000" indent="-228600" algn="l" rtl="0" eaLnBrk="0" fontAlgn="base" hangingPunct="0">
        <a:spcBef>
          <a:spcPct val="20000"/>
        </a:spcBef>
        <a:spcAft>
          <a:spcPct val="0"/>
        </a:spcAft>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defRPr>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6" name="Rectangle 2"/>
          <p:cNvSpPr>
            <a:spLocks noGrp="1" noChangeAspect="1" noChangeArrowheads="1"/>
          </p:cNvSpPr>
          <p:nvPr userDrawn="1">
            <p:ph type="title"/>
          </p:nvPr>
        </p:nvSpPr>
        <p:spPr bwMode="auto">
          <a:xfrm>
            <a:off x="209550" y="0"/>
            <a:ext cx="87709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Table 1</a:t>
            </a:r>
          </a:p>
        </p:txBody>
      </p:sp>
      <p:sp>
        <p:nvSpPr>
          <p:cNvPr id="3077" name="Rectangle 3"/>
          <p:cNvSpPr>
            <a:spLocks noGrp="1" noChangeArrowheads="1"/>
          </p:cNvSpPr>
          <p:nvPr userDrawn="1">
            <p:ph type="body" idx="1"/>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Text</a:t>
            </a:r>
          </a:p>
        </p:txBody>
      </p:sp>
      <p:sp>
        <p:nvSpPr>
          <p:cNvPr id="185357" name="Rectangle 13"/>
          <p:cNvSpPr>
            <a:spLocks noGrp="1" noChangeArrowheads="1"/>
          </p:cNvSpPr>
          <p:nvPr userDrawn="1">
            <p:ph type="sldNum" sz="quarter" idx="4"/>
          </p:nvPr>
        </p:nvSpPr>
        <p:spPr bwMode="auto">
          <a:xfrm>
            <a:off x="8618538" y="6473825"/>
            <a:ext cx="520700" cy="379413"/>
          </a:xfrm>
          <a:prstGeom prst="rect">
            <a:avLst/>
          </a:prstGeom>
          <a:noFill/>
          <a:ln w="19050">
            <a:noFill/>
            <a:prstDash val="sysDash"/>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5E12E99D-42F8-4B90-BC1F-2FD222301686}" type="slidenum">
              <a:rPr lang="en-US"/>
              <a:pPr fontAlgn="base">
                <a:spcAft>
                  <a:spcPct val="0"/>
                </a:spcAft>
                <a:defRPr/>
              </a:pPr>
              <a:t>‹#›</a:t>
            </a:fld>
            <a:endParaRPr lang="en-US" dirty="0"/>
          </a:p>
        </p:txBody>
      </p:sp>
      <p:grpSp>
        <p:nvGrpSpPr>
          <p:cNvPr id="4" name="Group 3"/>
          <p:cNvGrpSpPr/>
          <p:nvPr userDrawn="1"/>
        </p:nvGrpSpPr>
        <p:grpSpPr>
          <a:xfrm>
            <a:off x="-1" y="0"/>
            <a:ext cx="9144001" cy="6568831"/>
            <a:chOff x="-1" y="0"/>
            <a:chExt cx="9144001" cy="6568831"/>
          </a:xfrm>
        </p:grpSpPr>
        <p:pic>
          <p:nvPicPr>
            <p:cNvPr id="23555"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15400" y="418246"/>
              <a:ext cx="228600" cy="6069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nvGrpSpPr>
            <p:cNvPr id="3" name="Group 2"/>
            <p:cNvGrpSpPr/>
            <p:nvPr userDrawn="1"/>
          </p:nvGrpSpPr>
          <p:grpSpPr>
            <a:xfrm>
              <a:off x="-1" y="0"/>
              <a:ext cx="9108746" cy="6568831"/>
              <a:chOff x="-1" y="0"/>
              <a:chExt cx="9108746" cy="6568831"/>
            </a:xfrm>
          </p:grpSpPr>
          <p:pic>
            <p:nvPicPr>
              <p:cNvPr id="23556" name="Picture 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 y="0"/>
                <a:ext cx="310551" cy="6568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23557" name="Picture 5"/>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3785" y="6213232"/>
                <a:ext cx="9014960" cy="278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pic>
          <p:nvPicPr>
            <p:cNvPr id="23554"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09551" y="457975"/>
              <a:ext cx="8705849" cy="5860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grpSp>
        <p:nvGrpSpPr>
          <p:cNvPr id="17" name="Group 16"/>
          <p:cNvGrpSpPr/>
          <p:nvPr userDrawn="1"/>
        </p:nvGrpSpPr>
        <p:grpSpPr>
          <a:xfrm>
            <a:off x="124529" y="47182"/>
            <a:ext cx="8918525" cy="6330053"/>
            <a:chOff x="124529" y="47182"/>
            <a:chExt cx="8918525" cy="6330053"/>
          </a:xfrm>
        </p:grpSpPr>
        <p:grpSp>
          <p:nvGrpSpPr>
            <p:cNvPr id="16" name="Group 15"/>
            <p:cNvGrpSpPr/>
            <p:nvPr userDrawn="1"/>
          </p:nvGrpSpPr>
          <p:grpSpPr>
            <a:xfrm>
              <a:off x="124529" y="47182"/>
              <a:ext cx="1704271" cy="583326"/>
              <a:chOff x="124529" y="47182"/>
              <a:chExt cx="1704271" cy="583326"/>
            </a:xfrm>
          </p:grpSpPr>
          <p:cxnSp>
            <p:nvCxnSpPr>
              <p:cNvPr id="7" name="Straight Connector 6"/>
              <p:cNvCxnSpPr/>
              <p:nvPr userDrawn="1"/>
            </p:nvCxnSpPr>
            <p:spPr bwMode="auto">
              <a:xfrm>
                <a:off x="124529" y="506037"/>
                <a:ext cx="1704271" cy="0"/>
              </a:xfrm>
              <a:prstGeom prst="line">
                <a:avLst/>
              </a:prstGeom>
              <a:noFill/>
              <a:ln w="28575" cap="flat" cmpd="sng" algn="ctr">
                <a:solidFill>
                  <a:srgbClr val="E71303"/>
                </a:solidFill>
                <a:prstDash val="solid"/>
                <a:round/>
                <a:headEnd type="none" w="med" len="med"/>
                <a:tailEnd type="none" w="med" len="med"/>
              </a:ln>
              <a:effectLst/>
            </p:spPr>
          </p:cxnSp>
          <p:cxnSp>
            <p:nvCxnSpPr>
              <p:cNvPr id="24" name="Straight Connector 23"/>
              <p:cNvCxnSpPr/>
              <p:nvPr userDrawn="1"/>
            </p:nvCxnSpPr>
            <p:spPr bwMode="auto">
              <a:xfrm flipV="1">
                <a:off x="236351" y="47182"/>
                <a:ext cx="0" cy="583326"/>
              </a:xfrm>
              <a:prstGeom prst="line">
                <a:avLst/>
              </a:prstGeom>
              <a:noFill/>
              <a:ln w="28575" cap="flat" cmpd="sng" algn="ctr">
                <a:solidFill>
                  <a:srgbClr val="E71303"/>
                </a:solidFill>
                <a:prstDash val="solid"/>
                <a:round/>
                <a:headEnd type="none" w="med" len="med"/>
                <a:tailEnd type="none" w="med" len="med"/>
              </a:ln>
              <a:effectLst/>
            </p:spPr>
          </p:cxnSp>
        </p:grpSp>
        <p:grpSp>
          <p:nvGrpSpPr>
            <p:cNvPr id="15" name="Group 14"/>
            <p:cNvGrpSpPr/>
            <p:nvPr userDrawn="1"/>
          </p:nvGrpSpPr>
          <p:grpSpPr>
            <a:xfrm>
              <a:off x="8210060" y="6013935"/>
              <a:ext cx="832994" cy="363300"/>
              <a:chOff x="8210060" y="6013935"/>
              <a:chExt cx="832994" cy="363300"/>
            </a:xfrm>
          </p:grpSpPr>
          <p:cxnSp>
            <p:nvCxnSpPr>
              <p:cNvPr id="22" name="Straight Connector 21"/>
              <p:cNvCxnSpPr/>
              <p:nvPr userDrawn="1"/>
            </p:nvCxnSpPr>
            <p:spPr bwMode="auto">
              <a:xfrm>
                <a:off x="8210060" y="6295173"/>
                <a:ext cx="832994" cy="1"/>
              </a:xfrm>
              <a:prstGeom prst="line">
                <a:avLst/>
              </a:prstGeom>
              <a:noFill/>
              <a:ln w="28575" cap="flat" cmpd="sng" algn="ctr">
                <a:solidFill>
                  <a:srgbClr val="E71303"/>
                </a:solidFill>
                <a:prstDash val="solid"/>
                <a:round/>
                <a:headEnd type="none" w="med" len="med"/>
                <a:tailEnd type="none" w="med" len="med"/>
              </a:ln>
              <a:effectLst/>
            </p:spPr>
          </p:cxnSp>
          <p:cxnSp>
            <p:nvCxnSpPr>
              <p:cNvPr id="27" name="Straight Connector 26"/>
              <p:cNvCxnSpPr/>
              <p:nvPr userDrawn="1"/>
            </p:nvCxnSpPr>
            <p:spPr bwMode="auto">
              <a:xfrm>
                <a:off x="8964900" y="6013935"/>
                <a:ext cx="0" cy="363300"/>
              </a:xfrm>
              <a:prstGeom prst="line">
                <a:avLst/>
              </a:prstGeom>
              <a:noFill/>
              <a:ln w="28575" cap="flat" cmpd="sng" algn="ctr">
                <a:solidFill>
                  <a:srgbClr val="E71303"/>
                </a:solidFill>
                <a:prstDash val="solid"/>
                <a:round/>
                <a:headEnd type="none" w="med" len="med"/>
                <a:tailEnd type="none" w="med" len="med"/>
              </a:ln>
              <a:effectLst/>
            </p:spPr>
          </p:cxnSp>
        </p:grpSp>
      </p:grpSp>
      <p:sp>
        <p:nvSpPr>
          <p:cNvPr id="20"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8036896"/>
      </p:ext>
    </p:extLst>
  </p:cSld>
  <p:clrMap bg1="lt1" tx1="dk1" bg2="lt2" tx2="dk2" accent1="accent1" accent2="accent2" accent3="accent3" accent4="accent4" accent5="accent5" accent6="accent6" hlink="hlink" folHlink="folHlink"/>
  <p:sldLayoutIdLst>
    <p:sldLayoutId id="2147483669" r:id="rId1"/>
  </p:sldLayoutIdLst>
  <p:hf hd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a:solidFill>
            <a:schemeClr val="tx1"/>
          </a:solidFill>
          <a:latin typeface="+mn-lt"/>
        </a:defRPr>
      </a:lvl2pPr>
      <a:lvl3pPr marL="1143000" indent="-228600" algn="l" rtl="0" eaLnBrk="0" fontAlgn="base" hangingPunct="0">
        <a:spcBef>
          <a:spcPct val="20000"/>
        </a:spcBef>
        <a:spcAft>
          <a:spcPct val="0"/>
        </a:spcAft>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defRPr>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6200000">
            <a:off x="-2647949" y="3409951"/>
            <a:ext cx="56388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76201" y="77788"/>
            <a:ext cx="906780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dirty="0"/>
              <a:t>Name </a:t>
            </a:r>
            <a:r>
              <a:rPr lang="en-US" altLang="en-US" dirty="0" err="1"/>
              <a:t>fgchmvb</a:t>
            </a:r>
            <a:r>
              <a:rPr lang="en-US" altLang="en-US" dirty="0"/>
              <a:t> </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pic>
        <p:nvPicPr>
          <p:cNvPr id="9"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5400000">
            <a:off x="6191250" y="3409951"/>
            <a:ext cx="56388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 name="Text Placeholder 1"/>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4257325678"/>
      </p:ext>
    </p:extLst>
  </p:cSld>
  <p:clrMap bg1="lt1" tx1="dk1" bg2="lt2" tx2="dk2" accent1="accent1" accent2="accent2" accent3="accent3" accent4="accent4" accent5="accent5" accent6="accent6" hlink="hlink" folHlink="folHlink"/>
  <p:sldLayoutIdLst>
    <p:sldLayoutId id="2147483679" r:id="rId1"/>
  </p:sldLayoutIdLst>
  <p:transition/>
  <p:hf hdr="0" dt="0"/>
  <p:txStyles>
    <p:titleStyle>
      <a:lvl1pPr algn="ctr" rtl="0" eaLnBrk="0" fontAlgn="base" hangingPunct="0">
        <a:spcBef>
          <a:spcPct val="0"/>
        </a:spcBef>
        <a:spcAft>
          <a:spcPct val="0"/>
        </a:spcAft>
        <a:defRPr sz="4000">
          <a:solidFill>
            <a:schemeClr val="accent6">
              <a:lumMod val="50000"/>
            </a:schemeClr>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spect="1" noChangeArrowheads="1"/>
          </p:cNvSpPr>
          <p:nvPr>
            <p:ph type="title"/>
          </p:nvPr>
        </p:nvSpPr>
        <p:spPr bwMode="auto">
          <a:xfrm>
            <a:off x="346869" y="0"/>
            <a:ext cx="84502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Master case-study #2</a:t>
            </a:r>
          </a:p>
        </p:txBody>
      </p:sp>
      <p:sp>
        <p:nvSpPr>
          <p:cNvPr id="6150" name="Rectangle 3"/>
          <p:cNvSpPr>
            <a:spLocks noGrp="1" noChangeAspect="1" noChangeArrowheads="1"/>
          </p:cNvSpPr>
          <p:nvPr>
            <p:ph type="body" idx="1"/>
          </p:nvPr>
        </p:nvSpPr>
        <p:spPr bwMode="auto">
          <a:xfrm>
            <a:off x="457200" y="700088"/>
            <a:ext cx="845820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  - </a:t>
            </a:r>
            <a:r>
              <a:rPr lang="en-US" altLang="en-US" dirty="0" err="1"/>
              <a:t>colorat</a:t>
            </a:r>
            <a:r>
              <a:rPr lang="en-US" altLang="en-US" dirty="0"/>
              <a:t> </a:t>
            </a:r>
            <a:r>
              <a:rPr lang="en-US" altLang="en-US" dirty="0" err="1"/>
              <a:t>diferit</a:t>
            </a:r>
            <a:endParaRPr lang="en-US" altLang="en-US" dirty="0"/>
          </a:p>
        </p:txBody>
      </p:sp>
      <p:sp>
        <p:nvSpPr>
          <p:cNvPr id="216071" name="Rectangle 7"/>
          <p:cNvSpPr>
            <a:spLocks noGrp="1" noChangeArrowheads="1"/>
          </p:cNvSpPr>
          <p:nvPr>
            <p:ph type="sldNum" sz="quarter" idx="4"/>
          </p:nvPr>
        </p:nvSpPr>
        <p:spPr bwMode="auto">
          <a:xfrm>
            <a:off x="8628063" y="6467475"/>
            <a:ext cx="515937" cy="390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CFA536BC-3ED5-4293-8323-16A4258B4A0B}" type="slidenum">
              <a:rPr lang="en-US"/>
              <a:pPr fontAlgn="base">
                <a:spcAft>
                  <a:spcPct val="0"/>
                </a:spcAft>
                <a:defRPr/>
              </a:pPr>
              <a:t>‹#›</a:t>
            </a:fld>
            <a:endParaRPr lang="en-US" dirty="0"/>
          </a:p>
        </p:txBody>
      </p:sp>
      <p:pic>
        <p:nvPicPr>
          <p:cNvPr id="5126" name="Picture 1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75" y="-9525"/>
            <a:ext cx="795338"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nvGrpSpPr>
          <p:cNvPr id="5127" name="Group 2"/>
          <p:cNvGrpSpPr>
            <a:grpSpLocks/>
          </p:cNvGrpSpPr>
          <p:nvPr userDrawn="1"/>
        </p:nvGrpSpPr>
        <p:grpSpPr bwMode="auto">
          <a:xfrm>
            <a:off x="8561388" y="0"/>
            <a:ext cx="582612" cy="609600"/>
            <a:chOff x="8513384" y="0"/>
            <a:chExt cx="582991" cy="609600"/>
          </a:xfrm>
        </p:grpSpPr>
        <p:pic>
          <p:nvPicPr>
            <p:cNvPr id="5128"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513384" y="138345"/>
              <a:ext cx="36195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5129" name="Picture 1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915400" y="0"/>
              <a:ext cx="18097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
        <p:nvSpPr>
          <p:cNvPr id="11"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07448745"/>
      </p:ext>
    </p:extLst>
  </p:cSld>
  <p:clrMap bg1="lt1" tx1="dk1" bg2="lt2" tx2="dk2" accent1="accent1" accent2="accent2" accent3="accent3" accent4="accent4" accent5="accent5" accent6="accent6" hlink="hlink" folHlink="folHlink"/>
  <p:sldLayoutIdLst>
    <p:sldLayoutId id="2147483671" r:id="rId1"/>
  </p:sldLayoutIdLst>
  <p:hf hdr="0" dt="0"/>
  <p:txStyles>
    <p:titleStyle>
      <a:lvl1pPr algn="ctr" rtl="0" eaLnBrk="0" fontAlgn="base" hangingPunct="0">
        <a:spcBef>
          <a:spcPct val="0"/>
        </a:spcBef>
        <a:spcAft>
          <a:spcPct val="0"/>
        </a:spcAft>
        <a:defRPr sz="3000">
          <a:solidFill>
            <a:srgbClr val="0D0D0D"/>
          </a:solidFill>
          <a:latin typeface="+mj-lt"/>
          <a:ea typeface="+mj-ea"/>
          <a:cs typeface="+mj-cs"/>
        </a:defRPr>
      </a:lvl1pPr>
      <a:lvl2pPr algn="ctr" rtl="0" eaLnBrk="0" fontAlgn="base" hangingPunct="0">
        <a:spcBef>
          <a:spcPct val="0"/>
        </a:spcBef>
        <a:spcAft>
          <a:spcPct val="0"/>
        </a:spcAft>
        <a:defRPr sz="3000">
          <a:solidFill>
            <a:srgbClr val="0D0D0D"/>
          </a:solidFill>
          <a:latin typeface="Arial" pitchFamily="34" charset="0"/>
        </a:defRPr>
      </a:lvl2pPr>
      <a:lvl3pPr algn="ctr" rtl="0" eaLnBrk="0" fontAlgn="base" hangingPunct="0">
        <a:spcBef>
          <a:spcPct val="0"/>
        </a:spcBef>
        <a:spcAft>
          <a:spcPct val="0"/>
        </a:spcAft>
        <a:defRPr sz="3000">
          <a:solidFill>
            <a:srgbClr val="0D0D0D"/>
          </a:solidFill>
          <a:latin typeface="Arial" pitchFamily="34" charset="0"/>
        </a:defRPr>
      </a:lvl3pPr>
      <a:lvl4pPr algn="ctr" rtl="0" eaLnBrk="0" fontAlgn="base" hangingPunct="0">
        <a:spcBef>
          <a:spcPct val="0"/>
        </a:spcBef>
        <a:spcAft>
          <a:spcPct val="0"/>
        </a:spcAft>
        <a:defRPr sz="3000">
          <a:solidFill>
            <a:srgbClr val="0D0D0D"/>
          </a:solidFill>
          <a:latin typeface="Arial" pitchFamily="34" charset="0"/>
        </a:defRPr>
      </a:lvl4pPr>
      <a:lvl5pPr algn="ctr" rtl="0" eaLnBrk="0" fontAlgn="base" hangingPunct="0">
        <a:spcBef>
          <a:spcPct val="0"/>
        </a:spcBef>
        <a:spcAft>
          <a:spcPct val="0"/>
        </a:spcAft>
        <a:defRPr sz="3000">
          <a:solidFill>
            <a:srgbClr val="0D0D0D"/>
          </a:solidFill>
          <a:latin typeface="Arial" pitchFamily="34" charset="0"/>
        </a:defRPr>
      </a:lvl5pPr>
      <a:lvl6pPr marL="457200" algn="l" rtl="0" fontAlgn="base">
        <a:spcBef>
          <a:spcPct val="0"/>
        </a:spcBef>
        <a:spcAft>
          <a:spcPct val="0"/>
        </a:spcAft>
        <a:defRPr sz="3000">
          <a:solidFill>
            <a:srgbClr val="990000"/>
          </a:solidFill>
          <a:latin typeface="Arial" pitchFamily="34" charset="0"/>
        </a:defRPr>
      </a:lvl6pPr>
      <a:lvl7pPr marL="914400" algn="l" rtl="0" fontAlgn="base">
        <a:spcBef>
          <a:spcPct val="0"/>
        </a:spcBef>
        <a:spcAft>
          <a:spcPct val="0"/>
        </a:spcAft>
        <a:defRPr sz="3000">
          <a:solidFill>
            <a:srgbClr val="990000"/>
          </a:solidFill>
          <a:latin typeface="Arial" pitchFamily="34" charset="0"/>
        </a:defRPr>
      </a:lvl7pPr>
      <a:lvl8pPr marL="1371600" algn="l" rtl="0" fontAlgn="base">
        <a:spcBef>
          <a:spcPct val="0"/>
        </a:spcBef>
        <a:spcAft>
          <a:spcPct val="0"/>
        </a:spcAft>
        <a:defRPr sz="3000">
          <a:solidFill>
            <a:srgbClr val="990000"/>
          </a:solidFill>
          <a:latin typeface="Arial" pitchFamily="34" charset="0"/>
        </a:defRPr>
      </a:lvl8pPr>
      <a:lvl9pPr marL="1828800" algn="l" rtl="0" fontAlgn="base">
        <a:spcBef>
          <a:spcPct val="0"/>
        </a:spcBef>
        <a:spcAft>
          <a:spcPct val="0"/>
        </a:spcAft>
        <a:defRPr sz="30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AE122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990599"/>
            <a:ext cx="9144000" cy="5350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50" name="Rectangle 3"/>
          <p:cNvSpPr>
            <a:spLocks noGrp="1" noChangeAspect="1" noChangeArrowheads="1"/>
          </p:cNvSpPr>
          <p:nvPr>
            <p:ph type="body" idx="1"/>
          </p:nvPr>
        </p:nvSpPr>
        <p:spPr bwMode="auto">
          <a:xfrm>
            <a:off x="457200" y="15240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  - </a:t>
            </a:r>
            <a:r>
              <a:rPr lang="en-US" altLang="en-US" dirty="0" err="1"/>
              <a:t>colorat</a:t>
            </a:r>
            <a:r>
              <a:rPr lang="en-US" altLang="en-US" dirty="0"/>
              <a:t> </a:t>
            </a:r>
            <a:r>
              <a:rPr lang="en-US" altLang="en-US" dirty="0" err="1"/>
              <a:t>diferit</a:t>
            </a:r>
            <a:endParaRPr lang="en-US" altLang="en-US" dirty="0"/>
          </a:p>
        </p:txBody>
      </p:sp>
      <p:sp>
        <p:nvSpPr>
          <p:cNvPr id="216071" name="Rectangle 7"/>
          <p:cNvSpPr>
            <a:spLocks noGrp="1" noChangeArrowheads="1"/>
          </p:cNvSpPr>
          <p:nvPr>
            <p:ph type="sldNum" sz="quarter" idx="4"/>
          </p:nvPr>
        </p:nvSpPr>
        <p:spPr bwMode="auto">
          <a:xfrm>
            <a:off x="8628063" y="6467475"/>
            <a:ext cx="515937" cy="390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CFA536BC-3ED5-4293-8323-16A4258B4A0B}" type="slidenum">
              <a:rPr lang="en-US"/>
              <a:pPr fontAlgn="base">
                <a:spcAft>
                  <a:spcPct val="0"/>
                </a:spcAft>
                <a:defRPr/>
              </a:pPr>
              <a:t>‹#›</a:t>
            </a:fld>
            <a:endParaRPr lang="en-US" dirty="0"/>
          </a:p>
        </p:txBody>
      </p:sp>
      <p:pic>
        <p:nvPicPr>
          <p:cNvPr id="102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22" name="Rectangle 2"/>
          <p:cNvSpPr>
            <a:spLocks noGrp="1" noChangeAspect="1" noChangeArrowheads="1"/>
          </p:cNvSpPr>
          <p:nvPr>
            <p:ph type="title"/>
          </p:nvPr>
        </p:nvSpPr>
        <p:spPr bwMode="auto">
          <a:xfrm>
            <a:off x="506413" y="0"/>
            <a:ext cx="84502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ASK THE EXPERTS</a:t>
            </a:r>
          </a:p>
        </p:txBody>
      </p:sp>
      <p:pic>
        <p:nvPicPr>
          <p:cNvPr id="1027" name="Picture 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533400"/>
            <a:ext cx="91440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540183629"/>
      </p:ext>
    </p:extLst>
  </p:cSld>
  <p:clrMap bg1="lt1" tx1="dk1" bg2="lt2" tx2="dk2" accent1="accent1" accent2="accent2" accent3="accent3" accent4="accent4" accent5="accent5" accent6="accent6" hlink="hlink" folHlink="folHlink"/>
  <p:sldLayoutIdLst>
    <p:sldLayoutId id="2147483677" r:id="rId1"/>
  </p:sldLayoutIdLst>
  <p:hf hdr="0" dt="0"/>
  <p:txStyles>
    <p:titleStyle>
      <a:lvl1pPr algn="l"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000">
          <a:solidFill>
            <a:srgbClr val="0D0D0D"/>
          </a:solidFill>
          <a:latin typeface="Arial" pitchFamily="34" charset="0"/>
        </a:defRPr>
      </a:lvl2pPr>
      <a:lvl3pPr algn="ctr" rtl="0" eaLnBrk="0" fontAlgn="base" hangingPunct="0">
        <a:spcBef>
          <a:spcPct val="0"/>
        </a:spcBef>
        <a:spcAft>
          <a:spcPct val="0"/>
        </a:spcAft>
        <a:defRPr sz="3000">
          <a:solidFill>
            <a:srgbClr val="0D0D0D"/>
          </a:solidFill>
          <a:latin typeface="Arial" pitchFamily="34" charset="0"/>
        </a:defRPr>
      </a:lvl3pPr>
      <a:lvl4pPr algn="ctr" rtl="0" eaLnBrk="0" fontAlgn="base" hangingPunct="0">
        <a:spcBef>
          <a:spcPct val="0"/>
        </a:spcBef>
        <a:spcAft>
          <a:spcPct val="0"/>
        </a:spcAft>
        <a:defRPr sz="3000">
          <a:solidFill>
            <a:srgbClr val="0D0D0D"/>
          </a:solidFill>
          <a:latin typeface="Arial" pitchFamily="34" charset="0"/>
        </a:defRPr>
      </a:lvl4pPr>
      <a:lvl5pPr algn="ctr" rtl="0" eaLnBrk="0" fontAlgn="base" hangingPunct="0">
        <a:spcBef>
          <a:spcPct val="0"/>
        </a:spcBef>
        <a:spcAft>
          <a:spcPct val="0"/>
        </a:spcAft>
        <a:defRPr sz="3000">
          <a:solidFill>
            <a:srgbClr val="0D0D0D"/>
          </a:solidFill>
          <a:latin typeface="Arial" pitchFamily="34" charset="0"/>
        </a:defRPr>
      </a:lvl5pPr>
      <a:lvl6pPr marL="457200" algn="l" rtl="0" fontAlgn="base">
        <a:spcBef>
          <a:spcPct val="0"/>
        </a:spcBef>
        <a:spcAft>
          <a:spcPct val="0"/>
        </a:spcAft>
        <a:defRPr sz="3000">
          <a:solidFill>
            <a:srgbClr val="990000"/>
          </a:solidFill>
          <a:latin typeface="Arial" pitchFamily="34" charset="0"/>
        </a:defRPr>
      </a:lvl6pPr>
      <a:lvl7pPr marL="914400" algn="l" rtl="0" fontAlgn="base">
        <a:spcBef>
          <a:spcPct val="0"/>
        </a:spcBef>
        <a:spcAft>
          <a:spcPct val="0"/>
        </a:spcAft>
        <a:defRPr sz="3000">
          <a:solidFill>
            <a:srgbClr val="990000"/>
          </a:solidFill>
          <a:latin typeface="Arial" pitchFamily="34" charset="0"/>
        </a:defRPr>
      </a:lvl7pPr>
      <a:lvl8pPr marL="1371600" algn="l" rtl="0" fontAlgn="base">
        <a:spcBef>
          <a:spcPct val="0"/>
        </a:spcBef>
        <a:spcAft>
          <a:spcPct val="0"/>
        </a:spcAft>
        <a:defRPr sz="3000">
          <a:solidFill>
            <a:srgbClr val="990000"/>
          </a:solidFill>
          <a:latin typeface="Arial" pitchFamily="34" charset="0"/>
        </a:defRPr>
      </a:lvl8pPr>
      <a:lvl9pPr marL="1828800" algn="l" rtl="0" fontAlgn="base">
        <a:spcBef>
          <a:spcPct val="0"/>
        </a:spcBef>
        <a:spcAft>
          <a:spcPct val="0"/>
        </a:spcAft>
        <a:defRPr sz="30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spect="1" noChangeArrowheads="1"/>
          </p:cNvSpPr>
          <p:nvPr>
            <p:ph type="title"/>
          </p:nvPr>
        </p:nvSpPr>
        <p:spPr bwMode="auto">
          <a:xfrm>
            <a:off x="2008332" y="0"/>
            <a:ext cx="713566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Appendix master title</a:t>
            </a:r>
          </a:p>
        </p:txBody>
      </p:sp>
      <p:sp>
        <p:nvSpPr>
          <p:cNvPr id="206855" name="Rectangle 7"/>
          <p:cNvSpPr>
            <a:spLocks noGrp="1" noChangeArrowheads="1"/>
          </p:cNvSpPr>
          <p:nvPr>
            <p:ph type="sldNum" sz="quarter" idx="4"/>
          </p:nvPr>
        </p:nvSpPr>
        <p:spPr bwMode="auto">
          <a:xfrm>
            <a:off x="8658225" y="6488113"/>
            <a:ext cx="485775" cy="369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FCD5D5FD-C24C-4EC1-877A-4A06FFD43F54}" type="slidenum">
              <a:rPr lang="en-US"/>
              <a:pPr fontAlgn="base">
                <a:spcAft>
                  <a:spcPct val="0"/>
                </a:spcAft>
                <a:defRPr/>
              </a:pPr>
              <a:t>‹#›</a:t>
            </a:fld>
            <a:endParaRPr lang="en-US" dirty="0"/>
          </a:p>
        </p:txBody>
      </p:sp>
      <p:sp>
        <p:nvSpPr>
          <p:cNvPr id="10" name="Text Placeholder 9"/>
          <p:cNvSpPr>
            <a:spLocks noGrp="1"/>
          </p:cNvSpPr>
          <p:nvPr>
            <p:ph type="body" idx="1"/>
          </p:nvPr>
        </p:nvSpPr>
        <p:spPr bwMode="auto">
          <a:xfrm>
            <a:off x="457200" y="592138"/>
            <a:ext cx="8482013" cy="580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3" name="Group 2"/>
          <p:cNvGrpSpPr/>
          <p:nvPr userDrawn="1"/>
        </p:nvGrpSpPr>
        <p:grpSpPr>
          <a:xfrm>
            <a:off x="32017" y="72581"/>
            <a:ext cx="1976315" cy="6252019"/>
            <a:chOff x="26319" y="75430"/>
            <a:chExt cx="1976315" cy="6409508"/>
          </a:xfrm>
        </p:grpSpPr>
        <p:pic>
          <p:nvPicPr>
            <p:cNvPr id="6155" name="Picture 1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319" y="75430"/>
              <a:ext cx="1976315" cy="521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6156" name="Picture 1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319" y="563034"/>
              <a:ext cx="391023" cy="5921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grpSp>
        <p:nvGrpSpPr>
          <p:cNvPr id="2" name="Group 1"/>
          <p:cNvGrpSpPr/>
          <p:nvPr userDrawn="1"/>
        </p:nvGrpSpPr>
        <p:grpSpPr>
          <a:xfrm>
            <a:off x="8218204" y="750888"/>
            <a:ext cx="893380" cy="5573712"/>
            <a:chOff x="8229600" y="750888"/>
            <a:chExt cx="893380" cy="5734050"/>
          </a:xfrm>
        </p:grpSpPr>
        <p:pic>
          <p:nvPicPr>
            <p:cNvPr id="13" name="Picture 1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032905" y="750888"/>
              <a:ext cx="90075"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6157" name="Picture 1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229600" y="6434982"/>
              <a:ext cx="893380" cy="49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sp>
        <p:nvSpPr>
          <p:cNvPr id="14"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578277993"/>
      </p:ext>
    </p:extLst>
  </p:cSld>
  <p:clrMap bg1="lt1" tx1="dk1" bg2="lt2" tx2="dk2" accent1="accent1" accent2="accent2" accent3="accent3" accent4="accent4" accent5="accent5" accent6="accent6" hlink="hlink" folHlink="folHlink"/>
  <p:sldLayoutIdLst>
    <p:sldLayoutId id="2147483673" r:id="rId1"/>
  </p:sldLayoutIdLst>
  <p:hf hdr="0" dt="0"/>
  <p:txStyles>
    <p:titleStyle>
      <a:lvl1pPr algn="l" rtl="0" eaLnBrk="0" fontAlgn="base" hangingPunct="0">
        <a:spcBef>
          <a:spcPct val="0"/>
        </a:spcBef>
        <a:spcAft>
          <a:spcPct val="0"/>
        </a:spcAft>
        <a:defRPr sz="3400">
          <a:solidFill>
            <a:schemeClr val="tx1"/>
          </a:solidFill>
          <a:latin typeface="+mj-lt"/>
          <a:ea typeface="+mj-ea"/>
          <a:cs typeface="+mj-cs"/>
        </a:defRPr>
      </a:lvl1pPr>
      <a:lvl2pPr algn="l" rtl="0" eaLnBrk="0" fontAlgn="base" hangingPunct="0">
        <a:spcBef>
          <a:spcPct val="0"/>
        </a:spcBef>
        <a:spcAft>
          <a:spcPct val="0"/>
        </a:spcAft>
        <a:defRPr sz="3400">
          <a:solidFill>
            <a:schemeClr val="tx1"/>
          </a:solidFill>
          <a:latin typeface="Arial" pitchFamily="34" charset="0"/>
        </a:defRPr>
      </a:lvl2pPr>
      <a:lvl3pPr algn="l" rtl="0" eaLnBrk="0" fontAlgn="base" hangingPunct="0">
        <a:spcBef>
          <a:spcPct val="0"/>
        </a:spcBef>
        <a:spcAft>
          <a:spcPct val="0"/>
        </a:spcAft>
        <a:defRPr sz="3400">
          <a:solidFill>
            <a:schemeClr val="tx1"/>
          </a:solidFill>
          <a:latin typeface="Arial" pitchFamily="34" charset="0"/>
        </a:defRPr>
      </a:lvl3pPr>
      <a:lvl4pPr algn="l" rtl="0" eaLnBrk="0" fontAlgn="base" hangingPunct="0">
        <a:spcBef>
          <a:spcPct val="0"/>
        </a:spcBef>
        <a:spcAft>
          <a:spcPct val="0"/>
        </a:spcAft>
        <a:defRPr sz="3400">
          <a:solidFill>
            <a:schemeClr val="tx1"/>
          </a:solidFill>
          <a:latin typeface="Arial" pitchFamily="34" charset="0"/>
        </a:defRPr>
      </a:lvl4pPr>
      <a:lvl5pPr algn="l" rtl="0" eaLnBrk="0" fontAlgn="base" hangingPunct="0">
        <a:spcBef>
          <a:spcPct val="0"/>
        </a:spcBef>
        <a:spcAft>
          <a:spcPct val="0"/>
        </a:spcAft>
        <a:defRPr sz="3400">
          <a:solidFill>
            <a:schemeClr val="tx1"/>
          </a:solidFill>
          <a:latin typeface="Arial" pitchFamily="34" charset="0"/>
        </a:defRPr>
      </a:lvl5pPr>
      <a:lvl6pPr marL="457200" algn="l" rtl="0" fontAlgn="base">
        <a:spcBef>
          <a:spcPct val="0"/>
        </a:spcBef>
        <a:spcAft>
          <a:spcPct val="0"/>
        </a:spcAft>
        <a:defRPr sz="3400">
          <a:solidFill>
            <a:srgbClr val="990000"/>
          </a:solidFill>
          <a:latin typeface="Arial" pitchFamily="34" charset="0"/>
        </a:defRPr>
      </a:lvl6pPr>
      <a:lvl7pPr marL="914400" algn="l" rtl="0" fontAlgn="base">
        <a:spcBef>
          <a:spcPct val="0"/>
        </a:spcBef>
        <a:spcAft>
          <a:spcPct val="0"/>
        </a:spcAft>
        <a:defRPr sz="3400">
          <a:solidFill>
            <a:srgbClr val="990000"/>
          </a:solidFill>
          <a:latin typeface="Arial" pitchFamily="34" charset="0"/>
        </a:defRPr>
      </a:lvl7pPr>
      <a:lvl8pPr marL="1371600" algn="l" rtl="0" fontAlgn="base">
        <a:spcBef>
          <a:spcPct val="0"/>
        </a:spcBef>
        <a:spcAft>
          <a:spcPct val="0"/>
        </a:spcAft>
        <a:defRPr sz="3400">
          <a:solidFill>
            <a:srgbClr val="990000"/>
          </a:solidFill>
          <a:latin typeface="Arial" pitchFamily="34" charset="0"/>
        </a:defRPr>
      </a:lvl8pPr>
      <a:lvl9pPr marL="1828800" algn="l" rtl="0" fontAlgn="base">
        <a:spcBef>
          <a:spcPct val="0"/>
        </a:spcBef>
        <a:spcAft>
          <a:spcPct val="0"/>
        </a:spcAft>
        <a:defRPr sz="34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9</a:t>
            </a:r>
          </a:p>
        </p:txBody>
      </p:sp>
      <p:sp>
        <p:nvSpPr>
          <p:cNvPr id="8" name="Content Placeholder 7"/>
          <p:cNvSpPr>
            <a:spLocks noGrp="1"/>
          </p:cNvSpPr>
          <p:nvPr>
            <p:ph idx="1"/>
          </p:nvPr>
        </p:nvSpPr>
        <p:spPr>
          <a:xfrm>
            <a:off x="277813" y="1025525"/>
            <a:ext cx="8588375" cy="1108075"/>
          </a:xfrm>
        </p:spPr>
        <p:txBody>
          <a:bodyPr anchor="ctr" anchorCtr="0"/>
          <a:lstStyle/>
          <a:p>
            <a:r>
              <a:rPr lang="en-US" dirty="0"/>
              <a:t>Application: International Trade</a:t>
            </a:r>
          </a:p>
        </p:txBody>
      </p:sp>
      <p:sp>
        <p:nvSpPr>
          <p:cNvPr id="18469" name="Slide Number Placeholder 3"/>
          <p:cNvSpPr>
            <a:spLocks noGrp="1"/>
          </p:cNvSpPr>
          <p:nvPr>
            <p:ph type="sldNum" sz="quarter" idx="10"/>
          </p:nvPr>
        </p:nvSpPr>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fld id="{95BEDC3B-C35B-4EA4-97A1-418A418CDD82}" type="slidenum">
              <a:rPr kumimoji="0" lang="en-US" alt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l" defTabSz="914400" rtl="0" eaLnBrk="0" fontAlgn="auto" latinLnBrk="0" hangingPunct="0">
                <a:lnSpc>
                  <a:spcPct val="100000"/>
                </a:lnSpc>
                <a:spcBef>
                  <a:spcPct val="0"/>
                </a:spcBef>
                <a:spcAft>
                  <a:spcPts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TextBox 5">
            <a:extLst>
              <a:ext uri="{FF2B5EF4-FFF2-40B4-BE49-F238E27FC236}">
                <a16:creationId xmlns:a16="http://schemas.microsoft.com/office/drawing/2014/main" id="{D3BB105E-B651-49C6-AEE4-0C08F32DF019}"/>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160550196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214313" y="171450"/>
            <a:ext cx="8715375" cy="889000"/>
          </a:xfrm>
        </p:spPr>
        <p:txBody>
          <a:bodyPr wrap="square" anchor="t"/>
          <a:lstStyle/>
          <a:p>
            <a:r>
              <a:rPr lang="en-US" altLang="en-US" sz="3600" dirty="0"/>
              <a:t>Winners and Losers from Trade</a:t>
            </a:r>
          </a:p>
        </p:txBody>
      </p:sp>
      <p:sp>
        <p:nvSpPr>
          <p:cNvPr id="19459" name="Content Placeholder 2"/>
          <p:cNvSpPr>
            <a:spLocks noGrp="1"/>
          </p:cNvSpPr>
          <p:nvPr>
            <p:ph idx="1"/>
          </p:nvPr>
        </p:nvSpPr>
        <p:spPr>
          <a:xfrm>
            <a:off x="381000" y="1295400"/>
            <a:ext cx="8408987" cy="4613275"/>
          </a:xfrm>
        </p:spPr>
        <p:txBody>
          <a:bodyPr/>
          <a:lstStyle/>
          <a:p>
            <a:r>
              <a:rPr lang="en-US" altLang="en-US" dirty="0">
                <a:highlight>
                  <a:srgbClr val="FFFF00"/>
                </a:highlight>
              </a:rPr>
              <a:t>Importing country</a:t>
            </a:r>
          </a:p>
          <a:p>
            <a:pPr lvl="1"/>
            <a:r>
              <a:rPr lang="en-US" altLang="en-US" b="1" dirty="0"/>
              <a:t>Domestic</a:t>
            </a:r>
            <a:r>
              <a:rPr lang="en-US" altLang="en-US" dirty="0"/>
              <a:t> equilibrium price before trade is </a:t>
            </a:r>
            <a:r>
              <a:rPr lang="en-US" altLang="en-US" b="1" dirty="0"/>
              <a:t>above world price</a:t>
            </a:r>
          </a:p>
          <a:p>
            <a:pPr lvl="1"/>
            <a:r>
              <a:rPr lang="en-US" altLang="en-US" dirty="0"/>
              <a:t>Once trade is allowed</a:t>
            </a:r>
          </a:p>
          <a:p>
            <a:pPr lvl="2"/>
            <a:r>
              <a:rPr lang="en-US" altLang="en-US" dirty="0">
                <a:highlight>
                  <a:srgbClr val="FFFF00"/>
                </a:highlight>
              </a:rPr>
              <a:t>Domestic price drops </a:t>
            </a:r>
            <a:r>
              <a:rPr lang="en-US" altLang="en-US" dirty="0"/>
              <a:t>to equal the world price</a:t>
            </a:r>
          </a:p>
          <a:p>
            <a:pPr lvl="2"/>
            <a:r>
              <a:rPr lang="en-US" altLang="en-US" dirty="0"/>
              <a:t>Domestic </a:t>
            </a:r>
            <a:r>
              <a:rPr lang="en-US" altLang="en-US" dirty="0">
                <a:highlight>
                  <a:srgbClr val="FFFF00"/>
                </a:highlight>
              </a:rPr>
              <a:t>quantity supplied is less than domestic quantity demanded</a:t>
            </a:r>
          </a:p>
          <a:p>
            <a:pPr lvl="2"/>
            <a:r>
              <a:rPr lang="en-US" altLang="en-US" dirty="0"/>
              <a:t>The difference: </a:t>
            </a:r>
            <a:r>
              <a:rPr lang="en-US" altLang="en-US" dirty="0">
                <a:highlight>
                  <a:srgbClr val="FFFF00"/>
                </a:highlight>
              </a:rPr>
              <a:t>imports</a:t>
            </a:r>
          </a:p>
        </p:txBody>
      </p:sp>
      <p:sp>
        <p:nvSpPr>
          <p:cNvPr id="19461"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EEFD29ED-8854-4AF2-9AE8-B499D9FEBAAD}" type="slidenum">
              <a:rPr lang="en-US" altLang="en-US" sz="1200" smtClean="0">
                <a:solidFill>
                  <a:srgbClr val="002060"/>
                </a:solidFill>
              </a:rPr>
              <a:pPr algn="ctr" eaLnBrk="1" hangingPunct="1"/>
              <a:t>10</a:t>
            </a:fld>
            <a:endParaRPr lang="en-US" altLang="en-US" sz="1200">
              <a:solidFill>
                <a:srgbClr val="002060"/>
              </a:solidFill>
            </a:endParaRPr>
          </a:p>
        </p:txBody>
      </p:sp>
      <p:sp>
        <p:nvSpPr>
          <p:cNvPr id="5" name="TextBox 4">
            <a:extLst>
              <a:ext uri="{FF2B5EF4-FFF2-40B4-BE49-F238E27FC236}">
                <a16:creationId xmlns:a16="http://schemas.microsoft.com/office/drawing/2014/main" id="{C172B886-1E81-431F-81D8-07ADA46A373F}"/>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a:t>Professor Galvez-Soriano lecture notes. Based on N. Gregory Mankiw, Principles of Microeconomics, 9</a:t>
            </a:r>
            <a:r>
              <a:rPr lang="en-US" sz="1400" baseline="30000"/>
              <a:t>th</a:t>
            </a:r>
            <a:r>
              <a:rPr lang="en-US" sz="1400"/>
              <a:t> Edition.</a:t>
            </a:r>
            <a:endParaRPr lang="en-US" sz="1400" dirty="0"/>
          </a:p>
        </p:txBody>
      </p:sp>
    </p:spTree>
    <p:extLst>
      <p:ext uri="{BB962C8B-B14F-4D97-AF65-F5344CB8AC3E}">
        <p14:creationId xmlns:p14="http://schemas.microsoft.com/office/powerpoint/2010/main" val="2424844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itle 1"/>
          <p:cNvSpPr>
            <a:spLocks noGrp="1"/>
          </p:cNvSpPr>
          <p:nvPr>
            <p:ph type="title"/>
          </p:nvPr>
        </p:nvSpPr>
        <p:spPr>
          <a:xfrm>
            <a:off x="209550" y="-1"/>
            <a:ext cx="8929688" cy="550141"/>
          </a:xfrm>
        </p:spPr>
        <p:txBody>
          <a:bodyPr/>
          <a:lstStyle/>
          <a:p>
            <a:r>
              <a:rPr lang="en-US" altLang="en-US" dirty="0"/>
              <a:t>Figure 3</a:t>
            </a:r>
            <a:r>
              <a:rPr lang="en-US" altLang="en-US" sz="2800" baseline="0" dirty="0"/>
              <a:t> </a:t>
            </a:r>
            <a:r>
              <a:rPr lang="en-US" altLang="en-US" sz="2800" dirty="0"/>
              <a:t>International Trade in an Importing Country</a:t>
            </a:r>
          </a:p>
        </p:txBody>
      </p:sp>
      <p:sp>
        <p:nvSpPr>
          <p:cNvPr id="20503" name="Slide Number Placeholder 1"/>
          <p:cNvSpPr>
            <a:spLocks noGrp="1"/>
          </p:cNvSpPr>
          <p:nvPr>
            <p:ph type="sldNum" sz="quarter" idx="13"/>
          </p:nvPr>
        </p:nvSpPr>
        <p:spPr>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E4FA84AF-5CA1-4697-BE45-B0E047DF11CE}" type="slidenum">
              <a:rPr lang="en-US" altLang="en-US" smtClean="0">
                <a:solidFill>
                  <a:srgbClr val="002060"/>
                </a:solidFill>
              </a:rPr>
              <a:pPr algn="ctr" eaLnBrk="1" hangingPunct="1"/>
              <a:t>11</a:t>
            </a:fld>
            <a:endParaRPr lang="en-US" altLang="en-US">
              <a:solidFill>
                <a:srgbClr val="002060"/>
              </a:solidFill>
            </a:endParaRPr>
          </a:p>
        </p:txBody>
      </p:sp>
      <p:pic>
        <p:nvPicPr>
          <p:cNvPr id="9" name="Picture 8" descr="A line graph. The x axis is labeled quantity of textiles and the y axis is labeled price of textiles. A line labeled domestic supply shows that as the quantity of textiles increases the price of textiles increases. A line labeled domestic demand shows that as the quantity of textiles increase the price of textiles decrease. The price before trade is the point at which the domestic supply and domestic demand lines intersect. A line labeled world price shows that the price after trade is lower than the price before trade point. The import prices are points where domestic quantity demanded and price after trade intersect, and where domestic quantity supplied and price after trade intersect. On the graph the area between where domestic demand begins to decline and price after trade is labeled A. The area between price after trade and price before trade is B. The area between price before trade and where domestic supply begins to rise, and the area in between the two import prices on the price after trade line and the price before trade point is D.&#10;&#10;A table with four columns and four rows. The column headers are before trade, after trade, and change."/>
          <p:cNvPicPr>
            <a:picLocks noChangeAspect="1"/>
          </p:cNvPicPr>
          <p:nvPr/>
        </p:nvPicPr>
        <p:blipFill rotWithShape="1">
          <a:blip r:embed="rId3">
            <a:extLst>
              <a:ext uri="{28A0092B-C50C-407E-A947-70E740481C1C}">
                <a14:useLocalDpi xmlns:a14="http://schemas.microsoft.com/office/drawing/2010/main" val="0"/>
              </a:ext>
            </a:extLst>
          </a:blip>
          <a:srcRect l="40829" t="36874" r="12399"/>
          <a:stretch/>
        </p:blipFill>
        <p:spPr>
          <a:xfrm>
            <a:off x="1371386" y="685800"/>
            <a:ext cx="6401227" cy="5486400"/>
          </a:xfrm>
          <a:prstGeom prst="rect">
            <a:avLst/>
          </a:prstGeom>
        </p:spPr>
      </p:pic>
      <p:sp>
        <p:nvSpPr>
          <p:cNvPr id="5" name="TextBox 4">
            <a:extLst>
              <a:ext uri="{FF2B5EF4-FFF2-40B4-BE49-F238E27FC236}">
                <a16:creationId xmlns:a16="http://schemas.microsoft.com/office/drawing/2014/main" id="{E131E27F-EF73-4B55-866C-3B1CFCCA0385}"/>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a:t>Professor Galvez-Soriano lecture notes. Based on N. Gregory Mankiw, Principles of Microeconomics, 9</a:t>
            </a:r>
            <a:r>
              <a:rPr lang="en-US" sz="1400" baseline="30000"/>
              <a:t>th</a:t>
            </a:r>
            <a:r>
              <a:rPr lang="en-US" sz="1400"/>
              <a:t> Edition.</a:t>
            </a:r>
            <a:endParaRPr lang="en-US" sz="1400" dirty="0"/>
          </a:p>
        </p:txBody>
      </p:sp>
    </p:spTree>
    <p:extLst>
      <p:ext uri="{BB962C8B-B14F-4D97-AF65-F5344CB8AC3E}">
        <p14:creationId xmlns:p14="http://schemas.microsoft.com/office/powerpoint/2010/main" val="4051563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57175" y="177800"/>
            <a:ext cx="8629650" cy="812800"/>
          </a:xfrm>
        </p:spPr>
        <p:txBody>
          <a:bodyPr wrap="square" anchor="t"/>
          <a:lstStyle/>
          <a:p>
            <a:r>
              <a:rPr lang="en-US" altLang="en-US" sz="3600" dirty="0"/>
              <a:t>Winners and Losers from Trade</a:t>
            </a:r>
          </a:p>
        </p:txBody>
      </p:sp>
      <p:sp>
        <p:nvSpPr>
          <p:cNvPr id="22531" name="Content Placeholder 2"/>
          <p:cNvSpPr>
            <a:spLocks noGrp="1"/>
          </p:cNvSpPr>
          <p:nvPr>
            <p:ph idx="1"/>
          </p:nvPr>
        </p:nvSpPr>
        <p:spPr>
          <a:xfrm>
            <a:off x="304800" y="1219200"/>
            <a:ext cx="8713787" cy="4765675"/>
          </a:xfrm>
        </p:spPr>
        <p:txBody>
          <a:bodyPr/>
          <a:lstStyle/>
          <a:p>
            <a:r>
              <a:rPr lang="en-US" altLang="en-US" dirty="0"/>
              <a:t>Importing country, with international trade</a:t>
            </a:r>
          </a:p>
          <a:p>
            <a:pPr lvl="1"/>
            <a:r>
              <a:rPr lang="en-US" altLang="en-US" dirty="0">
                <a:highlight>
                  <a:srgbClr val="FFFF00"/>
                </a:highlight>
              </a:rPr>
              <a:t>Domestic producers </a:t>
            </a:r>
            <a:r>
              <a:rPr lang="en-US" altLang="en-US" dirty="0"/>
              <a:t>of the good are </a:t>
            </a:r>
            <a:r>
              <a:rPr lang="en-US" altLang="en-US" b="1" dirty="0">
                <a:highlight>
                  <a:srgbClr val="FFFF00"/>
                </a:highlight>
              </a:rPr>
              <a:t>worse off</a:t>
            </a:r>
          </a:p>
          <a:p>
            <a:pPr lvl="1"/>
            <a:r>
              <a:rPr lang="en-US" altLang="en-US" dirty="0">
                <a:highlight>
                  <a:srgbClr val="FFFF00"/>
                </a:highlight>
              </a:rPr>
              <a:t>Domestic consumers </a:t>
            </a:r>
            <a:r>
              <a:rPr lang="en-US" altLang="en-US" dirty="0"/>
              <a:t>are </a:t>
            </a:r>
            <a:r>
              <a:rPr lang="en-US" altLang="en-US" b="1" dirty="0">
                <a:highlight>
                  <a:srgbClr val="FFFF00"/>
                </a:highlight>
              </a:rPr>
              <a:t>better off</a:t>
            </a:r>
          </a:p>
          <a:p>
            <a:pPr lvl="1"/>
            <a:r>
              <a:rPr lang="en-US" altLang="en-US" dirty="0">
                <a:highlight>
                  <a:srgbClr val="FFFF00"/>
                </a:highlight>
              </a:rPr>
              <a:t>Trade raises the economic well-being of a nation</a:t>
            </a:r>
          </a:p>
          <a:p>
            <a:pPr lvl="2"/>
            <a:r>
              <a:rPr lang="en-US" altLang="en-US" dirty="0"/>
              <a:t>Gains of the winners exceed the losses of the losers</a:t>
            </a:r>
          </a:p>
        </p:txBody>
      </p:sp>
      <p:sp>
        <p:nvSpPr>
          <p:cNvPr id="22533"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37697F82-ECF5-43D1-941C-871DAEF4C327}" type="slidenum">
              <a:rPr lang="en-US" altLang="en-US" sz="1200" smtClean="0">
                <a:solidFill>
                  <a:srgbClr val="002060"/>
                </a:solidFill>
              </a:rPr>
              <a:pPr algn="ctr" eaLnBrk="1" hangingPunct="1"/>
              <a:t>12</a:t>
            </a:fld>
            <a:endParaRPr lang="en-US" altLang="en-US" sz="1200">
              <a:solidFill>
                <a:srgbClr val="002060"/>
              </a:solidFill>
            </a:endParaRPr>
          </a:p>
        </p:txBody>
      </p:sp>
      <p:sp>
        <p:nvSpPr>
          <p:cNvPr id="5" name="TextBox 4">
            <a:extLst>
              <a:ext uri="{FF2B5EF4-FFF2-40B4-BE49-F238E27FC236}">
                <a16:creationId xmlns:a16="http://schemas.microsoft.com/office/drawing/2014/main" id="{77EF8776-7C05-4809-B8B7-C9B92DC4553E}"/>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a:t>Professor Galvez-Soriano lecture notes. Based on N. Gregory Mankiw, Principles of Microeconomics, 9</a:t>
            </a:r>
            <a:r>
              <a:rPr lang="en-US" sz="1400" baseline="30000"/>
              <a:t>th</a:t>
            </a:r>
            <a:r>
              <a:rPr lang="en-US" sz="1400"/>
              <a:t> Edition.</a:t>
            </a:r>
            <a:endParaRPr lang="en-US" sz="1400" dirty="0"/>
          </a:p>
        </p:txBody>
      </p:sp>
    </p:spTree>
    <p:extLst>
      <p:ext uri="{BB962C8B-B14F-4D97-AF65-F5344CB8AC3E}">
        <p14:creationId xmlns:p14="http://schemas.microsoft.com/office/powerpoint/2010/main" val="146977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297656" y="171450"/>
            <a:ext cx="8548688" cy="812800"/>
          </a:xfrm>
        </p:spPr>
        <p:txBody>
          <a:bodyPr wrap="square" anchor="t"/>
          <a:lstStyle/>
          <a:p>
            <a:r>
              <a:rPr lang="en-US" altLang="en-US" sz="3600" dirty="0"/>
              <a:t>Winners and Losers from Trade</a:t>
            </a:r>
          </a:p>
        </p:txBody>
      </p:sp>
      <p:sp>
        <p:nvSpPr>
          <p:cNvPr id="23555" name="Content Placeholder 2"/>
          <p:cNvSpPr>
            <a:spLocks noGrp="1"/>
          </p:cNvSpPr>
          <p:nvPr>
            <p:ph idx="1"/>
          </p:nvPr>
        </p:nvSpPr>
        <p:spPr>
          <a:xfrm>
            <a:off x="228600" y="1295400"/>
            <a:ext cx="8713787" cy="4537075"/>
          </a:xfrm>
        </p:spPr>
        <p:txBody>
          <a:bodyPr/>
          <a:lstStyle/>
          <a:p>
            <a:r>
              <a:rPr lang="en-US" altLang="en-US" dirty="0">
                <a:highlight>
                  <a:srgbClr val="FFFF00"/>
                </a:highlight>
              </a:rPr>
              <a:t>Tariff</a:t>
            </a:r>
          </a:p>
          <a:p>
            <a:pPr lvl="1"/>
            <a:r>
              <a:rPr lang="en-US" altLang="en-US" dirty="0"/>
              <a:t>Tax on goods produced abroad and sold domestically</a:t>
            </a:r>
          </a:p>
          <a:p>
            <a:r>
              <a:rPr lang="en-US" altLang="en-US" dirty="0"/>
              <a:t>Free trade</a:t>
            </a:r>
          </a:p>
          <a:p>
            <a:pPr lvl="1"/>
            <a:r>
              <a:rPr lang="en-US" altLang="en-US" dirty="0"/>
              <a:t>Domestic price = World price</a:t>
            </a:r>
          </a:p>
          <a:p>
            <a:r>
              <a:rPr lang="en-US" altLang="en-US" dirty="0"/>
              <a:t>Tariff on imports</a:t>
            </a:r>
          </a:p>
          <a:p>
            <a:pPr lvl="1"/>
            <a:r>
              <a:rPr lang="en-US" altLang="en-US" dirty="0">
                <a:highlight>
                  <a:srgbClr val="FFFF00"/>
                </a:highlight>
              </a:rPr>
              <a:t>Raises domestic price above world price</a:t>
            </a:r>
          </a:p>
          <a:p>
            <a:pPr lvl="2"/>
            <a:r>
              <a:rPr lang="en-US" altLang="en-US" dirty="0"/>
              <a:t>By the amount of the tariff</a:t>
            </a:r>
          </a:p>
        </p:txBody>
      </p:sp>
      <p:sp>
        <p:nvSpPr>
          <p:cNvPr id="23557"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AB0F2DC1-9E96-48E2-9B64-D3E932B82F0D}" type="slidenum">
              <a:rPr lang="en-US" altLang="en-US" sz="1200" smtClean="0">
                <a:solidFill>
                  <a:srgbClr val="002060"/>
                </a:solidFill>
              </a:rPr>
              <a:pPr algn="ctr" eaLnBrk="1" hangingPunct="1"/>
              <a:t>13</a:t>
            </a:fld>
            <a:endParaRPr lang="en-US" altLang="en-US" sz="1200">
              <a:solidFill>
                <a:srgbClr val="002060"/>
              </a:solidFill>
            </a:endParaRPr>
          </a:p>
        </p:txBody>
      </p:sp>
      <p:sp>
        <p:nvSpPr>
          <p:cNvPr id="5" name="TextBox 4">
            <a:extLst>
              <a:ext uri="{FF2B5EF4-FFF2-40B4-BE49-F238E27FC236}">
                <a16:creationId xmlns:a16="http://schemas.microsoft.com/office/drawing/2014/main" id="{B5A0DE9B-ACC8-402A-BEA5-A7E4DE2A9995}"/>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a:t>Professor Galvez-Soriano lecture notes. Based on N. Gregory Mankiw, Principles of Microeconomics, 9</a:t>
            </a:r>
            <a:r>
              <a:rPr lang="en-US" sz="1400" baseline="30000"/>
              <a:t>th</a:t>
            </a:r>
            <a:r>
              <a:rPr lang="en-US" sz="1400"/>
              <a:t> Edition.</a:t>
            </a:r>
            <a:endParaRPr lang="en-US" sz="1400" dirty="0"/>
          </a:p>
        </p:txBody>
      </p:sp>
    </p:spTree>
    <p:extLst>
      <p:ext uri="{BB962C8B-B14F-4D97-AF65-F5344CB8AC3E}">
        <p14:creationId xmlns:p14="http://schemas.microsoft.com/office/powerpoint/2010/main" val="3039986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itle 1"/>
          <p:cNvSpPr>
            <a:spLocks noGrp="1"/>
          </p:cNvSpPr>
          <p:nvPr>
            <p:ph type="title"/>
          </p:nvPr>
        </p:nvSpPr>
        <p:spPr/>
        <p:txBody>
          <a:bodyPr/>
          <a:lstStyle/>
          <a:p>
            <a:r>
              <a:rPr lang="en-US" altLang="en-US" dirty="0"/>
              <a:t>Figure 4 </a:t>
            </a:r>
            <a:r>
              <a:rPr lang="en-US" altLang="en-US" sz="2800" dirty="0"/>
              <a:t>The Effects of a Tariff</a:t>
            </a:r>
          </a:p>
        </p:txBody>
      </p:sp>
      <p:sp>
        <p:nvSpPr>
          <p:cNvPr id="24604" name="Slide Number Placeholder 1"/>
          <p:cNvSpPr>
            <a:spLocks noGrp="1"/>
          </p:cNvSpPr>
          <p:nvPr>
            <p:ph type="sldNum" sz="quarter" idx="13"/>
          </p:nvPr>
        </p:nvSpPr>
        <p:spPr>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D604CEED-4973-484D-980B-7E5EC9E40B21}" type="slidenum">
              <a:rPr lang="en-US" altLang="en-US" smtClean="0">
                <a:solidFill>
                  <a:srgbClr val="002060"/>
                </a:solidFill>
              </a:rPr>
              <a:pPr algn="ctr" eaLnBrk="1" hangingPunct="1"/>
              <a:t>14</a:t>
            </a:fld>
            <a:endParaRPr lang="en-US" altLang="en-US" dirty="0">
              <a:solidFill>
                <a:srgbClr val="002060"/>
              </a:solidFill>
            </a:endParaRPr>
          </a:p>
        </p:txBody>
      </p:sp>
      <p:pic>
        <p:nvPicPr>
          <p:cNvPr id="9" name="Picture 8" descr="A line graph. The x axis is labeled quantity of textiles and the y axis is labeled price of textiles. A line labeled domestic supply shows that as the quantity of textiles increases the price of textiles increases. A line labeled domestic demand shows that as the quantity of textiles increase the price of textiles decrease. The equilibrium is where domestic supply and domestic demand lines intersect. Below the equilibrium point is the price with tariff line and below that line is the price without tariff line or world price line. The imports without tariff points are where domestic quantity supplied 1 and price without tariff intersect and where domestic quantity demand 1 intersects with price without tariff. The imports with tariff points are where domestic quantity supplied 2 and price with tariff intersect and where domestic quantity demand 2 intersects with price with tariff. On the graph the area between where domestic demand begins to decline and price with tariff is labeled A. The area between price the equilibrium point and the two points for imports with tariff is B. The area between price with tariff and price without tariff. The area in between the import without tariff for quantity supplied 1, the import with tariff for quantity supplied 2, and the price without tariff line is D. Area E is between price without tariff and the imports with tariff on the price with tariff line. Area F is between the import with tariff for quantity demand 2, the import without tariff for quantity demand 1. Area G is between the price without tariff line and where domestic supply begins to rise.&#10;&#10;A table with four columns and five rows. The column headers are before trade, after trade, and change."/>
          <p:cNvPicPr>
            <a:picLocks noChangeAspect="1"/>
          </p:cNvPicPr>
          <p:nvPr/>
        </p:nvPicPr>
        <p:blipFill rotWithShape="1">
          <a:blip r:embed="rId3" cstate="print">
            <a:extLst>
              <a:ext uri="{28A0092B-C50C-407E-A947-70E740481C1C}">
                <a14:useLocalDpi xmlns:a14="http://schemas.microsoft.com/office/drawing/2010/main" val="0"/>
              </a:ext>
            </a:extLst>
          </a:blip>
          <a:srcRect l="20370" t="40436" r="15432"/>
          <a:stretch/>
        </p:blipFill>
        <p:spPr>
          <a:xfrm>
            <a:off x="1000125" y="595903"/>
            <a:ext cx="7143750" cy="5666194"/>
          </a:xfrm>
          <a:prstGeom prst="rect">
            <a:avLst/>
          </a:prstGeom>
        </p:spPr>
      </p:pic>
      <p:sp>
        <p:nvSpPr>
          <p:cNvPr id="5" name="TextBox 4">
            <a:extLst>
              <a:ext uri="{FF2B5EF4-FFF2-40B4-BE49-F238E27FC236}">
                <a16:creationId xmlns:a16="http://schemas.microsoft.com/office/drawing/2014/main" id="{534CCF64-0561-48A6-AA09-2DDC4429F736}"/>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668141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276225" y="171450"/>
            <a:ext cx="8591550" cy="860094"/>
          </a:xfrm>
        </p:spPr>
        <p:txBody>
          <a:bodyPr wrap="square" anchor="t"/>
          <a:lstStyle/>
          <a:p>
            <a:r>
              <a:rPr lang="en-US" altLang="en-US" sz="3600" dirty="0"/>
              <a:t>Winners and Losers from Trade</a:t>
            </a:r>
          </a:p>
        </p:txBody>
      </p:sp>
      <p:sp>
        <p:nvSpPr>
          <p:cNvPr id="27651" name="Content Placeholder 2"/>
          <p:cNvSpPr>
            <a:spLocks noGrp="1"/>
          </p:cNvSpPr>
          <p:nvPr>
            <p:ph idx="1"/>
          </p:nvPr>
        </p:nvSpPr>
        <p:spPr>
          <a:xfrm>
            <a:off x="317501" y="1331013"/>
            <a:ext cx="8561387" cy="4841875"/>
          </a:xfrm>
        </p:spPr>
        <p:txBody>
          <a:bodyPr/>
          <a:lstStyle/>
          <a:p>
            <a:r>
              <a:rPr lang="en-US" altLang="en-US" dirty="0"/>
              <a:t>Other benefits of international trade</a:t>
            </a:r>
          </a:p>
          <a:p>
            <a:pPr lvl="1"/>
            <a:r>
              <a:rPr lang="en-US" altLang="en-US" dirty="0"/>
              <a:t>Increased variety of goods</a:t>
            </a:r>
          </a:p>
          <a:p>
            <a:pPr lvl="1"/>
            <a:r>
              <a:rPr lang="en-US" altLang="en-US" dirty="0"/>
              <a:t>Lower costs through economies of scale</a:t>
            </a:r>
          </a:p>
          <a:p>
            <a:pPr lvl="1"/>
            <a:r>
              <a:rPr lang="en-US" altLang="en-US" dirty="0"/>
              <a:t>Increased competition</a:t>
            </a:r>
          </a:p>
          <a:p>
            <a:pPr lvl="1"/>
            <a:r>
              <a:rPr lang="en-US" altLang="en-US" dirty="0"/>
              <a:t>Enhanced flow of ideas</a:t>
            </a:r>
          </a:p>
          <a:p>
            <a:pPr lvl="2"/>
            <a:r>
              <a:rPr lang="en-US" altLang="en-US" dirty="0"/>
              <a:t>Transfer of technological advances around the world</a:t>
            </a:r>
          </a:p>
        </p:txBody>
      </p:sp>
      <p:sp>
        <p:nvSpPr>
          <p:cNvPr id="27653" name="Slide Number Placeholder 1"/>
          <p:cNvSpPr>
            <a:spLocks noGrp="1"/>
          </p:cNvSpPr>
          <p:nvPr>
            <p:ph type="sldNum" sz="quarter" idx="10"/>
          </p:nvPr>
        </p:nvSpPr>
        <p:spPr>
          <a:xfrm>
            <a:off x="8618538" y="6478587"/>
            <a:ext cx="520700"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2E603CAE-33C3-45A2-AEA8-1A32951B2C26}" type="slidenum">
              <a:rPr lang="en-US" altLang="en-US" sz="1200" smtClean="0">
                <a:solidFill>
                  <a:srgbClr val="002060"/>
                </a:solidFill>
              </a:rPr>
              <a:pPr algn="ctr" eaLnBrk="1" hangingPunct="1"/>
              <a:t>15</a:t>
            </a:fld>
            <a:endParaRPr lang="en-US" altLang="en-US" sz="1200">
              <a:solidFill>
                <a:srgbClr val="002060"/>
              </a:solidFill>
            </a:endParaRPr>
          </a:p>
        </p:txBody>
      </p:sp>
      <p:sp>
        <p:nvSpPr>
          <p:cNvPr id="5" name="TextBox 4">
            <a:extLst>
              <a:ext uri="{FF2B5EF4-FFF2-40B4-BE49-F238E27FC236}">
                <a16:creationId xmlns:a16="http://schemas.microsoft.com/office/drawing/2014/main" id="{2B32FAA1-A04A-4C99-BB1C-26A614F8D17F}"/>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177255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647700" y="171118"/>
            <a:ext cx="7848600" cy="841707"/>
          </a:xfrm>
        </p:spPr>
        <p:txBody>
          <a:bodyPr wrap="square" anchor="t"/>
          <a:lstStyle/>
          <a:p>
            <a:r>
              <a:rPr lang="en-US" altLang="en-US" sz="3300" dirty="0"/>
              <a:t>Arguments for Restricting</a:t>
            </a:r>
          </a:p>
        </p:txBody>
      </p:sp>
      <p:sp>
        <p:nvSpPr>
          <p:cNvPr id="28675" name="Content Placeholder 2"/>
          <p:cNvSpPr>
            <a:spLocks noGrp="1"/>
          </p:cNvSpPr>
          <p:nvPr>
            <p:ph idx="1"/>
          </p:nvPr>
        </p:nvSpPr>
        <p:spPr>
          <a:xfrm>
            <a:off x="-15767" y="1304540"/>
            <a:ext cx="5257800" cy="4724400"/>
          </a:xfrm>
        </p:spPr>
        <p:txBody>
          <a:bodyPr/>
          <a:lstStyle/>
          <a:p>
            <a:r>
              <a:rPr lang="en-US" altLang="en-US" dirty="0"/>
              <a:t>The domestic producers</a:t>
            </a:r>
          </a:p>
          <a:p>
            <a:pPr lvl="1"/>
            <a:r>
              <a:rPr lang="en-US" altLang="en-US" dirty="0"/>
              <a:t>Oppose free trade</a:t>
            </a:r>
          </a:p>
          <a:p>
            <a:pPr lvl="1"/>
            <a:r>
              <a:rPr lang="en-US" altLang="en-US" dirty="0"/>
              <a:t>Believe that the government should protect the domestic industry from foreign competition</a:t>
            </a:r>
          </a:p>
        </p:txBody>
      </p:sp>
      <p:sp>
        <p:nvSpPr>
          <p:cNvPr id="2" name="Text Placeholder 1"/>
          <p:cNvSpPr>
            <a:spLocks noGrp="1"/>
          </p:cNvSpPr>
          <p:nvPr>
            <p:ph type="body" sz="quarter" idx="12"/>
          </p:nvPr>
        </p:nvSpPr>
        <p:spPr>
          <a:xfrm>
            <a:off x="5486400" y="5257800"/>
            <a:ext cx="3505200" cy="990600"/>
          </a:xfrm>
        </p:spPr>
        <p:txBody>
          <a:bodyPr/>
          <a:lstStyle/>
          <a:p>
            <a:r>
              <a:rPr lang="en-US" dirty="0"/>
              <a:t>“You like protectionism as a ‘working man.’ How about as a consumer?”</a:t>
            </a:r>
          </a:p>
        </p:txBody>
      </p:sp>
      <p:pic>
        <p:nvPicPr>
          <p:cNvPr id="28679" name="Picture 8" descr="A cartoon shows a surveyor asking a man questions. The homeowner peeks out of the front door to talk to the surveyor. The surveyor writes on the clipboard. Copyright information reads: Berry's World, reprinted by permission of United Feature Syndicate, In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9225" y="1447800"/>
            <a:ext cx="3744775" cy="3698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8677"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9F803132-A35E-4654-82B8-4635A790AB9C}" type="slidenum">
              <a:rPr lang="en-US" altLang="en-US" sz="1200" smtClean="0">
                <a:solidFill>
                  <a:srgbClr val="002060"/>
                </a:solidFill>
              </a:rPr>
              <a:pPr algn="ctr" eaLnBrk="1" hangingPunct="1"/>
              <a:t>16</a:t>
            </a:fld>
            <a:endParaRPr lang="en-US" altLang="en-US" sz="1200">
              <a:solidFill>
                <a:srgbClr val="002060"/>
              </a:solidFill>
            </a:endParaRPr>
          </a:p>
        </p:txBody>
      </p:sp>
      <p:sp>
        <p:nvSpPr>
          <p:cNvPr id="7" name="TextBox 6">
            <a:extLst>
              <a:ext uri="{FF2B5EF4-FFF2-40B4-BE49-F238E27FC236}">
                <a16:creationId xmlns:a16="http://schemas.microsoft.com/office/drawing/2014/main" id="{8DFB1B7F-2217-4A5E-8EB7-914EEE55E303}"/>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580159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840581" y="171450"/>
            <a:ext cx="7462839" cy="737261"/>
          </a:xfrm>
        </p:spPr>
        <p:txBody>
          <a:bodyPr wrap="square" anchor="t"/>
          <a:lstStyle/>
          <a:p>
            <a:r>
              <a:rPr lang="en-US" altLang="en-US" sz="3300" dirty="0"/>
              <a:t>Arguments for Restricting</a:t>
            </a:r>
          </a:p>
        </p:txBody>
      </p:sp>
      <p:sp>
        <p:nvSpPr>
          <p:cNvPr id="29699" name="Content Placeholder 2"/>
          <p:cNvSpPr>
            <a:spLocks noGrp="1"/>
          </p:cNvSpPr>
          <p:nvPr>
            <p:ph idx="1"/>
          </p:nvPr>
        </p:nvSpPr>
        <p:spPr>
          <a:xfrm>
            <a:off x="223838" y="1219200"/>
            <a:ext cx="8915400" cy="4963843"/>
          </a:xfrm>
        </p:spPr>
        <p:txBody>
          <a:bodyPr/>
          <a:lstStyle/>
          <a:p>
            <a:r>
              <a:rPr lang="en-US" altLang="en-US" dirty="0"/>
              <a:t>The jobs argument</a:t>
            </a:r>
          </a:p>
          <a:p>
            <a:pPr lvl="1"/>
            <a:r>
              <a:rPr lang="en-US" altLang="en-US" dirty="0"/>
              <a:t>“Trade with other countries destroys domestic jobs”</a:t>
            </a:r>
          </a:p>
          <a:p>
            <a:pPr lvl="1"/>
            <a:endParaRPr lang="en-US" altLang="en-US" dirty="0"/>
          </a:p>
          <a:p>
            <a:r>
              <a:rPr lang="en-US" altLang="en-US" dirty="0"/>
              <a:t>The national-security argument</a:t>
            </a:r>
          </a:p>
          <a:p>
            <a:pPr lvl="1"/>
            <a:r>
              <a:rPr lang="en-US" altLang="en-US" dirty="0"/>
              <a:t>“The industry is vital for national security”</a:t>
            </a:r>
          </a:p>
        </p:txBody>
      </p:sp>
      <p:sp>
        <p:nvSpPr>
          <p:cNvPr id="29701"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B60958AB-9302-4A68-A19F-C9B4A5E7CEEC}" type="slidenum">
              <a:rPr lang="en-US" altLang="en-US" sz="1200" smtClean="0">
                <a:solidFill>
                  <a:srgbClr val="002060"/>
                </a:solidFill>
              </a:rPr>
              <a:pPr algn="ctr" eaLnBrk="1" hangingPunct="1"/>
              <a:t>17</a:t>
            </a:fld>
            <a:endParaRPr lang="en-US" altLang="en-US" sz="1200">
              <a:solidFill>
                <a:srgbClr val="002060"/>
              </a:solidFill>
            </a:endParaRPr>
          </a:p>
        </p:txBody>
      </p:sp>
      <p:sp>
        <p:nvSpPr>
          <p:cNvPr id="5" name="TextBox 4">
            <a:extLst>
              <a:ext uri="{FF2B5EF4-FFF2-40B4-BE49-F238E27FC236}">
                <a16:creationId xmlns:a16="http://schemas.microsoft.com/office/drawing/2014/main" id="{2743F011-0532-4226-B160-89F887A1896E}"/>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162365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876300" y="177139"/>
            <a:ext cx="7391400" cy="737261"/>
          </a:xfrm>
        </p:spPr>
        <p:txBody>
          <a:bodyPr wrap="square" anchor="t"/>
          <a:lstStyle/>
          <a:p>
            <a:r>
              <a:rPr lang="en-US" altLang="en-US" sz="3300" dirty="0"/>
              <a:t>Arguments for Restricting Trade</a:t>
            </a:r>
          </a:p>
        </p:txBody>
      </p:sp>
      <p:sp>
        <p:nvSpPr>
          <p:cNvPr id="30723" name="Content Placeholder 2"/>
          <p:cNvSpPr>
            <a:spLocks noGrp="1"/>
          </p:cNvSpPr>
          <p:nvPr>
            <p:ph idx="1"/>
          </p:nvPr>
        </p:nvSpPr>
        <p:spPr>
          <a:xfrm>
            <a:off x="299916" y="1210338"/>
            <a:ext cx="8561387" cy="4994275"/>
          </a:xfrm>
        </p:spPr>
        <p:txBody>
          <a:bodyPr/>
          <a:lstStyle/>
          <a:p>
            <a:r>
              <a:rPr lang="en-US" altLang="en-US" dirty="0"/>
              <a:t>The infant-industry argument</a:t>
            </a:r>
          </a:p>
          <a:p>
            <a:pPr lvl="1"/>
            <a:r>
              <a:rPr lang="en-US" altLang="en-US" dirty="0"/>
              <a:t>“New industries need temporary trade restriction to help them get started” </a:t>
            </a:r>
          </a:p>
          <a:p>
            <a:pPr lvl="1"/>
            <a:endParaRPr lang="en-US" altLang="en-US" dirty="0"/>
          </a:p>
          <a:p>
            <a:pPr lvl="1"/>
            <a:r>
              <a:rPr lang="en-US" altLang="en-US" dirty="0"/>
              <a:t>The “temporary” policy is hard to remove</a:t>
            </a:r>
          </a:p>
          <a:p>
            <a:pPr lvl="1"/>
            <a:r>
              <a:rPr lang="en-US" altLang="en-US" dirty="0"/>
              <a:t>Protection is not necessary for an infant industry to grow</a:t>
            </a:r>
          </a:p>
        </p:txBody>
      </p:sp>
      <p:sp>
        <p:nvSpPr>
          <p:cNvPr id="3072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0E344748-8C84-439E-BF86-CA4AE9C96F61}" type="slidenum">
              <a:rPr lang="en-US" altLang="en-US" sz="1200" smtClean="0">
                <a:solidFill>
                  <a:srgbClr val="002060"/>
                </a:solidFill>
              </a:rPr>
              <a:pPr algn="ctr" eaLnBrk="1" hangingPunct="1"/>
              <a:t>18</a:t>
            </a:fld>
            <a:endParaRPr lang="en-US" altLang="en-US" sz="1200">
              <a:solidFill>
                <a:srgbClr val="002060"/>
              </a:solidFill>
            </a:endParaRPr>
          </a:p>
        </p:txBody>
      </p:sp>
      <p:sp>
        <p:nvSpPr>
          <p:cNvPr id="5" name="TextBox 4">
            <a:extLst>
              <a:ext uri="{FF2B5EF4-FFF2-40B4-BE49-F238E27FC236}">
                <a16:creationId xmlns:a16="http://schemas.microsoft.com/office/drawing/2014/main" id="{F1B4177B-4607-4EEE-A1F6-7C31E3D8AC3F}"/>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188838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876300" y="171450"/>
            <a:ext cx="7391400" cy="743279"/>
          </a:xfrm>
        </p:spPr>
        <p:txBody>
          <a:bodyPr wrap="square" anchor="t"/>
          <a:lstStyle/>
          <a:p>
            <a:r>
              <a:rPr lang="en-US" altLang="en-US" sz="3300" dirty="0"/>
              <a:t>Arguments for Restricting Trade</a:t>
            </a:r>
          </a:p>
        </p:txBody>
      </p:sp>
      <p:sp>
        <p:nvSpPr>
          <p:cNvPr id="31747" name="Content Placeholder 2"/>
          <p:cNvSpPr>
            <a:spLocks noGrp="1"/>
          </p:cNvSpPr>
          <p:nvPr>
            <p:ph idx="1"/>
          </p:nvPr>
        </p:nvSpPr>
        <p:spPr>
          <a:xfrm>
            <a:off x="125413" y="1213347"/>
            <a:ext cx="8866187" cy="4994275"/>
          </a:xfrm>
        </p:spPr>
        <p:txBody>
          <a:bodyPr/>
          <a:lstStyle/>
          <a:p>
            <a:r>
              <a:rPr lang="en-US" altLang="en-US" dirty="0"/>
              <a:t>The unfair-competition argument</a:t>
            </a:r>
          </a:p>
          <a:p>
            <a:pPr lvl="1"/>
            <a:r>
              <a:rPr lang="en-US" altLang="en-US" dirty="0"/>
              <a:t>“Free trade is desirable only if all countries play by the same rules”</a:t>
            </a:r>
          </a:p>
          <a:p>
            <a:pPr lvl="1"/>
            <a:endParaRPr lang="en-US" altLang="en-US" dirty="0"/>
          </a:p>
          <a:p>
            <a:pPr lvl="1"/>
            <a:endParaRPr lang="en-US" altLang="en-US" dirty="0"/>
          </a:p>
        </p:txBody>
      </p:sp>
      <p:sp>
        <p:nvSpPr>
          <p:cNvPr id="31749"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5039E4EE-5B28-41D7-8F85-A17AE551E815}" type="slidenum">
              <a:rPr lang="en-US" altLang="en-US" sz="1200" smtClean="0">
                <a:solidFill>
                  <a:srgbClr val="002060"/>
                </a:solidFill>
              </a:rPr>
              <a:pPr algn="ctr" eaLnBrk="1" hangingPunct="1"/>
              <a:t>19</a:t>
            </a:fld>
            <a:endParaRPr lang="en-US" altLang="en-US" sz="1200">
              <a:solidFill>
                <a:srgbClr val="002060"/>
              </a:solidFill>
            </a:endParaRPr>
          </a:p>
        </p:txBody>
      </p:sp>
      <p:sp>
        <p:nvSpPr>
          <p:cNvPr id="5" name="TextBox 4">
            <a:extLst>
              <a:ext uri="{FF2B5EF4-FFF2-40B4-BE49-F238E27FC236}">
                <a16:creationId xmlns:a16="http://schemas.microsoft.com/office/drawing/2014/main" id="{2B5F76D0-ACE3-432E-B1B8-71DCF9FE0CF2}"/>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1771712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670035" y="100939"/>
            <a:ext cx="7803931" cy="860961"/>
          </a:xfrm>
        </p:spPr>
        <p:txBody>
          <a:bodyPr wrap="square" anchor="t"/>
          <a:lstStyle/>
          <a:p>
            <a:r>
              <a:rPr lang="en-US" altLang="en-US" dirty="0"/>
              <a:t>The Determinants of Trade</a:t>
            </a:r>
          </a:p>
        </p:txBody>
      </p:sp>
      <p:sp>
        <p:nvSpPr>
          <p:cNvPr id="10243" name="Content Placeholder 2"/>
          <p:cNvSpPr>
            <a:spLocks noGrp="1"/>
          </p:cNvSpPr>
          <p:nvPr>
            <p:ph idx="1"/>
          </p:nvPr>
        </p:nvSpPr>
        <p:spPr>
          <a:xfrm>
            <a:off x="277813" y="1025525"/>
            <a:ext cx="8605838" cy="5222875"/>
          </a:xfrm>
        </p:spPr>
        <p:txBody>
          <a:bodyPr/>
          <a:lstStyle/>
          <a:p>
            <a:r>
              <a:rPr lang="en-US" altLang="en-US" dirty="0"/>
              <a:t>The equilibrium </a:t>
            </a:r>
            <a:r>
              <a:rPr lang="en-US" altLang="en-US" b="1" dirty="0"/>
              <a:t>without trade</a:t>
            </a:r>
          </a:p>
          <a:p>
            <a:pPr lvl="1"/>
            <a:r>
              <a:rPr lang="en-US" altLang="en-US" b="1" dirty="0"/>
              <a:t>Only </a:t>
            </a:r>
            <a:r>
              <a:rPr lang="en-US" altLang="en-US" b="1" dirty="0">
                <a:highlight>
                  <a:srgbClr val="FFFF00"/>
                </a:highlight>
              </a:rPr>
              <a:t>domestic</a:t>
            </a:r>
            <a:r>
              <a:rPr lang="en-US" altLang="en-US" b="1" dirty="0"/>
              <a:t> buyers </a:t>
            </a:r>
            <a:r>
              <a:rPr lang="en-US" altLang="en-US" dirty="0"/>
              <a:t>and </a:t>
            </a:r>
            <a:r>
              <a:rPr lang="en-US" altLang="en-US" b="1" dirty="0"/>
              <a:t>sellers</a:t>
            </a:r>
          </a:p>
          <a:p>
            <a:pPr lvl="1"/>
            <a:r>
              <a:rPr lang="en-US" altLang="en-US" dirty="0"/>
              <a:t>Equilibrium </a:t>
            </a:r>
            <a:r>
              <a:rPr lang="en-US" altLang="en-US" b="1" dirty="0"/>
              <a:t>price</a:t>
            </a:r>
            <a:r>
              <a:rPr lang="en-US" altLang="en-US" dirty="0"/>
              <a:t> and </a:t>
            </a:r>
            <a:r>
              <a:rPr lang="en-US" altLang="en-US" b="1" dirty="0"/>
              <a:t>quantity</a:t>
            </a:r>
          </a:p>
          <a:p>
            <a:pPr lvl="2"/>
            <a:r>
              <a:rPr lang="en-US" altLang="en-US" dirty="0"/>
              <a:t>Determined on the </a:t>
            </a:r>
            <a:r>
              <a:rPr lang="en-US" altLang="en-US" dirty="0">
                <a:highlight>
                  <a:srgbClr val="FFFF00"/>
                </a:highlight>
              </a:rPr>
              <a:t>domestic market</a:t>
            </a:r>
          </a:p>
          <a:p>
            <a:pPr lvl="1"/>
            <a:r>
              <a:rPr lang="en-US" altLang="en-US" dirty="0"/>
              <a:t>Total benefits</a:t>
            </a:r>
          </a:p>
          <a:p>
            <a:pPr lvl="2"/>
            <a:r>
              <a:rPr lang="en-US" altLang="en-US" dirty="0"/>
              <a:t>Consumer surplus</a:t>
            </a:r>
          </a:p>
          <a:p>
            <a:pPr lvl="2"/>
            <a:r>
              <a:rPr lang="en-US" altLang="en-US" dirty="0"/>
              <a:t>Producer surplus</a:t>
            </a:r>
          </a:p>
        </p:txBody>
      </p:sp>
      <p:sp>
        <p:nvSpPr>
          <p:cNvPr id="1024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FC99A658-D100-490C-A3D2-DCF03A73E450}" type="slidenum">
              <a:rPr lang="en-US" altLang="en-US" sz="1200" smtClean="0">
                <a:solidFill>
                  <a:srgbClr val="002060"/>
                </a:solidFill>
              </a:rPr>
              <a:pPr algn="ctr" eaLnBrk="1" hangingPunct="1"/>
              <a:t>2</a:t>
            </a:fld>
            <a:endParaRPr lang="en-US" altLang="en-US" sz="1200">
              <a:solidFill>
                <a:srgbClr val="002060"/>
              </a:solidFill>
            </a:endParaRPr>
          </a:p>
        </p:txBody>
      </p:sp>
      <p:sp>
        <p:nvSpPr>
          <p:cNvPr id="5" name="TextBox 4">
            <a:extLst>
              <a:ext uri="{FF2B5EF4-FFF2-40B4-BE49-F238E27FC236}">
                <a16:creationId xmlns:a16="http://schemas.microsoft.com/office/drawing/2014/main" id="{61EE5341-862B-4B9B-BA7F-B5A4DD50B1A9}"/>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1526279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dirty="0"/>
              <a:t>Figure 1 </a:t>
            </a:r>
            <a:r>
              <a:rPr lang="en-US" altLang="en-US" sz="2800" dirty="0"/>
              <a:t>Equilibrium without International Trade</a:t>
            </a:r>
          </a:p>
        </p:txBody>
      </p:sp>
      <p:sp>
        <p:nvSpPr>
          <p:cNvPr id="11278" name="Slide Number Placeholder 1"/>
          <p:cNvSpPr>
            <a:spLocks noGrp="1"/>
          </p:cNvSpPr>
          <p:nvPr>
            <p:ph type="sldNum" sz="quarter" idx="13"/>
          </p:nvPr>
        </p:nvSpPr>
        <p:spPr>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22205E03-BB22-42DA-9A9D-DE89A5FB3A15}" type="slidenum">
              <a:rPr lang="en-US" altLang="en-US" smtClean="0">
                <a:solidFill>
                  <a:srgbClr val="002060"/>
                </a:solidFill>
              </a:rPr>
              <a:pPr algn="ctr" eaLnBrk="1" hangingPunct="1"/>
              <a:t>3</a:t>
            </a:fld>
            <a:endParaRPr lang="en-US" altLang="en-US">
              <a:solidFill>
                <a:srgbClr val="002060"/>
              </a:solidFill>
            </a:endParaRPr>
          </a:p>
        </p:txBody>
      </p:sp>
      <p:pic>
        <p:nvPicPr>
          <p:cNvPr id="7" name="Picture 6" descr="A line graph. The x axis is labeled quantity of textiles and the y axis is labeled price of textiles. A line labeled domestic supply shows that as the quantity of textiles increases the price of textiles increases. A line labeled domestic demand shows that as the quantity of textiles increase the price of textiles decrease. The equilibrium price on the y axis and the equilibrium quantity on the x axis are marked where domestic supply and domestic demand intersect. Consumer surplus is above the equilibrium price and producer surplus is below the equilibrium pri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899" y="1892526"/>
            <a:ext cx="8458202" cy="3222172"/>
          </a:xfrm>
          <a:prstGeom prst="rect">
            <a:avLst/>
          </a:prstGeom>
        </p:spPr>
      </p:pic>
      <p:sp>
        <p:nvSpPr>
          <p:cNvPr id="5" name="TextBox 4">
            <a:extLst>
              <a:ext uri="{FF2B5EF4-FFF2-40B4-BE49-F238E27FC236}">
                <a16:creationId xmlns:a16="http://schemas.microsoft.com/office/drawing/2014/main" id="{C23EB205-7EDA-4E0D-AE52-18EA791B4D5F}"/>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118114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670035" y="100939"/>
            <a:ext cx="7803931" cy="860961"/>
          </a:xfrm>
        </p:spPr>
        <p:txBody>
          <a:bodyPr wrap="square" anchor="t"/>
          <a:lstStyle/>
          <a:p>
            <a:r>
              <a:rPr lang="en-US" altLang="en-US" dirty="0"/>
              <a:t>The Determinants of Trade</a:t>
            </a:r>
          </a:p>
        </p:txBody>
      </p:sp>
      <p:sp>
        <p:nvSpPr>
          <p:cNvPr id="12291" name="Content Placeholder 2"/>
          <p:cNvSpPr>
            <a:spLocks noGrp="1"/>
          </p:cNvSpPr>
          <p:nvPr>
            <p:ph idx="1"/>
          </p:nvPr>
        </p:nvSpPr>
        <p:spPr>
          <a:xfrm>
            <a:off x="277813" y="1025525"/>
            <a:ext cx="8485187" cy="4994275"/>
          </a:xfrm>
        </p:spPr>
        <p:txBody>
          <a:bodyPr/>
          <a:lstStyle/>
          <a:p>
            <a:r>
              <a:rPr lang="en-US" altLang="en-US" dirty="0"/>
              <a:t>Allow for </a:t>
            </a:r>
            <a:r>
              <a:rPr lang="en-US" altLang="en-US" b="1" dirty="0"/>
              <a:t>international trade</a:t>
            </a:r>
            <a:r>
              <a:rPr lang="en-US" altLang="en-US" dirty="0"/>
              <a:t>? </a:t>
            </a:r>
          </a:p>
          <a:p>
            <a:pPr lvl="1"/>
            <a:r>
              <a:rPr lang="en-US" altLang="en-US" b="1" dirty="0"/>
              <a:t>Price and quantity </a:t>
            </a:r>
            <a:r>
              <a:rPr lang="en-US" altLang="en-US" dirty="0"/>
              <a:t>sold in the domestic market?</a:t>
            </a:r>
          </a:p>
          <a:p>
            <a:pPr lvl="1"/>
            <a:r>
              <a:rPr lang="en-US" altLang="en-US" b="1" dirty="0"/>
              <a:t>Who will gain</a:t>
            </a:r>
            <a:r>
              <a:rPr lang="en-US" altLang="en-US" dirty="0"/>
              <a:t> from free trade; who will lose, and will the gains exceed the losses?</a:t>
            </a:r>
          </a:p>
          <a:p>
            <a:pPr lvl="1"/>
            <a:r>
              <a:rPr lang="en-US" altLang="en-US" dirty="0"/>
              <a:t>Should a </a:t>
            </a:r>
            <a:r>
              <a:rPr lang="en-US" altLang="en-US" b="1" dirty="0"/>
              <a:t>tariff</a:t>
            </a:r>
            <a:r>
              <a:rPr lang="en-US" altLang="en-US" dirty="0"/>
              <a:t> be part of the new trade policy?</a:t>
            </a:r>
          </a:p>
        </p:txBody>
      </p:sp>
      <p:sp>
        <p:nvSpPr>
          <p:cNvPr id="12293"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6F235276-7343-496B-BD49-3CCA27ED0067}" type="slidenum">
              <a:rPr lang="en-US" altLang="en-US" sz="1200" smtClean="0">
                <a:solidFill>
                  <a:srgbClr val="002060"/>
                </a:solidFill>
              </a:rPr>
              <a:pPr algn="ctr" eaLnBrk="1" hangingPunct="1"/>
              <a:t>4</a:t>
            </a:fld>
            <a:endParaRPr lang="en-US" altLang="en-US" sz="1200">
              <a:solidFill>
                <a:srgbClr val="002060"/>
              </a:solidFill>
            </a:endParaRPr>
          </a:p>
        </p:txBody>
      </p:sp>
      <p:sp>
        <p:nvSpPr>
          <p:cNvPr id="5" name="TextBox 4">
            <a:extLst>
              <a:ext uri="{FF2B5EF4-FFF2-40B4-BE49-F238E27FC236}">
                <a16:creationId xmlns:a16="http://schemas.microsoft.com/office/drawing/2014/main" id="{F8A5C836-9074-4EB3-8B82-58980F490022}"/>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292055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524669" y="101600"/>
            <a:ext cx="8094662" cy="860425"/>
          </a:xfrm>
        </p:spPr>
        <p:txBody>
          <a:bodyPr wrap="square" anchor="t"/>
          <a:lstStyle/>
          <a:p>
            <a:r>
              <a:rPr lang="en-US" altLang="en-US" dirty="0"/>
              <a:t>The Determinants of Trade</a:t>
            </a:r>
          </a:p>
        </p:txBody>
      </p:sp>
      <p:sp>
        <p:nvSpPr>
          <p:cNvPr id="13315" name="Content Placeholder 2"/>
          <p:cNvSpPr>
            <a:spLocks noGrp="1"/>
          </p:cNvSpPr>
          <p:nvPr>
            <p:ph idx="1"/>
          </p:nvPr>
        </p:nvSpPr>
        <p:spPr>
          <a:xfrm>
            <a:off x="277813" y="1025525"/>
            <a:ext cx="8561387" cy="5146675"/>
          </a:xfrm>
        </p:spPr>
        <p:txBody>
          <a:bodyPr/>
          <a:lstStyle/>
          <a:p>
            <a:r>
              <a:rPr lang="en-US" altLang="en-US" dirty="0">
                <a:highlight>
                  <a:srgbClr val="FFFF00"/>
                </a:highlight>
              </a:rPr>
              <a:t>World price</a:t>
            </a:r>
          </a:p>
          <a:p>
            <a:pPr lvl="1"/>
            <a:r>
              <a:rPr lang="en-US" altLang="en-US" dirty="0"/>
              <a:t>Price of a good that prevails in the </a:t>
            </a:r>
            <a:r>
              <a:rPr lang="en-US" altLang="en-US" dirty="0">
                <a:highlight>
                  <a:srgbClr val="FFFF00"/>
                </a:highlight>
              </a:rPr>
              <a:t>world market</a:t>
            </a:r>
            <a:r>
              <a:rPr lang="en-US" altLang="en-US" dirty="0"/>
              <a:t> for that good</a:t>
            </a:r>
          </a:p>
        </p:txBody>
      </p:sp>
      <p:sp>
        <p:nvSpPr>
          <p:cNvPr id="13317"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FE2D433F-0CC4-4198-AF67-238994B21D35}" type="slidenum">
              <a:rPr lang="en-US" altLang="en-US" sz="1200" smtClean="0">
                <a:solidFill>
                  <a:srgbClr val="002060"/>
                </a:solidFill>
              </a:rPr>
              <a:pPr algn="ctr" eaLnBrk="1" hangingPunct="1"/>
              <a:t>5</a:t>
            </a:fld>
            <a:endParaRPr lang="en-US" altLang="en-US" sz="1200">
              <a:solidFill>
                <a:srgbClr val="002060"/>
              </a:solidFill>
            </a:endParaRPr>
          </a:p>
        </p:txBody>
      </p:sp>
      <p:sp>
        <p:nvSpPr>
          <p:cNvPr id="5" name="TextBox 4">
            <a:extLst>
              <a:ext uri="{FF2B5EF4-FFF2-40B4-BE49-F238E27FC236}">
                <a16:creationId xmlns:a16="http://schemas.microsoft.com/office/drawing/2014/main" id="{384C6AFA-78AD-470C-BA66-A9FD9E609FCF}"/>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472166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524669" y="101600"/>
            <a:ext cx="8094662" cy="860425"/>
          </a:xfrm>
        </p:spPr>
        <p:txBody>
          <a:bodyPr wrap="square" anchor="t"/>
          <a:lstStyle/>
          <a:p>
            <a:r>
              <a:rPr lang="en-US" altLang="en-US" dirty="0"/>
              <a:t>The Determinants of Trade</a:t>
            </a:r>
          </a:p>
        </p:txBody>
      </p:sp>
      <p:sp>
        <p:nvSpPr>
          <p:cNvPr id="14339" name="Content Placeholder 2"/>
          <p:cNvSpPr>
            <a:spLocks noGrp="1"/>
          </p:cNvSpPr>
          <p:nvPr>
            <p:ph idx="1"/>
          </p:nvPr>
        </p:nvSpPr>
        <p:spPr>
          <a:xfrm>
            <a:off x="277813" y="1025525"/>
            <a:ext cx="8561387" cy="5146675"/>
          </a:xfrm>
        </p:spPr>
        <p:txBody>
          <a:bodyPr/>
          <a:lstStyle/>
          <a:p>
            <a:r>
              <a:rPr lang="en-US" altLang="en-US" dirty="0"/>
              <a:t>Compare domestic price with world price </a:t>
            </a:r>
            <a:r>
              <a:rPr lang="en-US" altLang="en-US" sz="2400" dirty="0"/>
              <a:t>(in terms of </a:t>
            </a:r>
            <a:r>
              <a:rPr lang="en-US" altLang="en-US" sz="2400" b="1" dirty="0"/>
              <a:t>opportunity cost</a:t>
            </a:r>
            <a:r>
              <a:rPr lang="en-US" altLang="en-US" sz="2400" dirty="0"/>
              <a:t>: dollars/[units of good])</a:t>
            </a:r>
            <a:endParaRPr lang="en-US" altLang="en-US" dirty="0"/>
          </a:p>
          <a:p>
            <a:pPr lvl="1"/>
            <a:r>
              <a:rPr lang="en-US" altLang="en-US" dirty="0"/>
              <a:t>If </a:t>
            </a:r>
            <a:r>
              <a:rPr lang="en-US" altLang="en-US" dirty="0">
                <a:highlight>
                  <a:srgbClr val="FFFF00"/>
                </a:highlight>
              </a:rPr>
              <a:t>domestic price &lt; world price</a:t>
            </a:r>
          </a:p>
          <a:p>
            <a:pPr lvl="2"/>
            <a:r>
              <a:rPr lang="en-US" altLang="en-US" dirty="0">
                <a:highlight>
                  <a:srgbClr val="FFFF00"/>
                </a:highlight>
              </a:rPr>
              <a:t>Export</a:t>
            </a:r>
            <a:r>
              <a:rPr lang="en-US" altLang="en-US" dirty="0"/>
              <a:t> the good</a:t>
            </a:r>
          </a:p>
          <a:p>
            <a:pPr lvl="2"/>
            <a:r>
              <a:rPr lang="en-US" altLang="en-US" dirty="0"/>
              <a:t>The country has comparative advantage</a:t>
            </a:r>
          </a:p>
          <a:p>
            <a:pPr lvl="1"/>
            <a:r>
              <a:rPr lang="en-US" altLang="en-US" dirty="0"/>
              <a:t>If </a:t>
            </a:r>
            <a:r>
              <a:rPr lang="en-US" altLang="en-US" dirty="0">
                <a:highlight>
                  <a:srgbClr val="FFFF00"/>
                </a:highlight>
              </a:rPr>
              <a:t>domestic price &gt; world price</a:t>
            </a:r>
          </a:p>
          <a:p>
            <a:pPr lvl="2"/>
            <a:r>
              <a:rPr lang="en-US" altLang="en-US" dirty="0">
                <a:highlight>
                  <a:srgbClr val="FFFF00"/>
                </a:highlight>
              </a:rPr>
              <a:t>Import</a:t>
            </a:r>
            <a:r>
              <a:rPr lang="en-US" altLang="en-US" dirty="0"/>
              <a:t> the good</a:t>
            </a:r>
          </a:p>
          <a:p>
            <a:pPr lvl="2"/>
            <a:r>
              <a:rPr lang="en-US" altLang="en-US" dirty="0"/>
              <a:t>The world has comparative advantage </a:t>
            </a:r>
          </a:p>
        </p:txBody>
      </p:sp>
      <p:sp>
        <p:nvSpPr>
          <p:cNvPr id="14341"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E6FF4BC6-BCFC-4158-8FB8-A48E594B8374}" type="slidenum">
              <a:rPr lang="en-US" altLang="en-US" sz="1200" smtClean="0">
                <a:solidFill>
                  <a:srgbClr val="002060"/>
                </a:solidFill>
              </a:rPr>
              <a:pPr algn="ctr" eaLnBrk="1" hangingPunct="1"/>
              <a:t>6</a:t>
            </a:fld>
            <a:endParaRPr lang="en-US" altLang="en-US" sz="1200">
              <a:solidFill>
                <a:srgbClr val="002060"/>
              </a:solidFill>
            </a:endParaRPr>
          </a:p>
        </p:txBody>
      </p:sp>
      <p:sp>
        <p:nvSpPr>
          <p:cNvPr id="5" name="TextBox 4">
            <a:extLst>
              <a:ext uri="{FF2B5EF4-FFF2-40B4-BE49-F238E27FC236}">
                <a16:creationId xmlns:a16="http://schemas.microsoft.com/office/drawing/2014/main" id="{7F8C3CF6-2C36-4906-B686-995EA3E8A353}"/>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80448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0" y="171450"/>
            <a:ext cx="9144000" cy="838200"/>
          </a:xfrm>
        </p:spPr>
        <p:txBody>
          <a:bodyPr wrap="square" anchor="t"/>
          <a:lstStyle/>
          <a:p>
            <a:r>
              <a:rPr lang="en-US" altLang="en-US" sz="3600" dirty="0"/>
              <a:t>Winners and Losers from</a:t>
            </a:r>
          </a:p>
        </p:txBody>
      </p:sp>
      <p:sp>
        <p:nvSpPr>
          <p:cNvPr id="15363" name="Content Placeholder 2"/>
          <p:cNvSpPr>
            <a:spLocks noGrp="1"/>
          </p:cNvSpPr>
          <p:nvPr>
            <p:ph idx="1"/>
          </p:nvPr>
        </p:nvSpPr>
        <p:spPr>
          <a:xfrm>
            <a:off x="393701" y="1324708"/>
            <a:ext cx="8485187" cy="4308475"/>
          </a:xfrm>
        </p:spPr>
        <p:txBody>
          <a:bodyPr/>
          <a:lstStyle/>
          <a:p>
            <a:r>
              <a:rPr lang="en-US" altLang="en-US" dirty="0">
                <a:highlight>
                  <a:srgbClr val="FFFF00"/>
                </a:highlight>
              </a:rPr>
              <a:t>Exporting country</a:t>
            </a:r>
          </a:p>
          <a:p>
            <a:pPr lvl="1"/>
            <a:r>
              <a:rPr lang="en-US" altLang="en-US" b="1" dirty="0"/>
              <a:t>Domestic</a:t>
            </a:r>
            <a:r>
              <a:rPr lang="en-US" altLang="en-US" dirty="0"/>
              <a:t> equilibrium price before trade is </a:t>
            </a:r>
            <a:r>
              <a:rPr lang="en-US" altLang="en-US" b="1" dirty="0"/>
              <a:t>below the world price</a:t>
            </a:r>
          </a:p>
          <a:p>
            <a:pPr lvl="1"/>
            <a:r>
              <a:rPr lang="en-US" altLang="en-US" dirty="0"/>
              <a:t>Once trade is allowed</a:t>
            </a:r>
          </a:p>
          <a:p>
            <a:pPr lvl="2"/>
            <a:r>
              <a:rPr lang="en-US" altLang="en-US" dirty="0">
                <a:highlight>
                  <a:srgbClr val="FFFF00"/>
                </a:highlight>
              </a:rPr>
              <a:t>Domestic price rises </a:t>
            </a:r>
            <a:r>
              <a:rPr lang="en-US" altLang="en-US" dirty="0"/>
              <a:t>to equal the world price</a:t>
            </a:r>
          </a:p>
          <a:p>
            <a:pPr lvl="2"/>
            <a:r>
              <a:rPr lang="en-US" altLang="en-US" dirty="0"/>
              <a:t>Domestic </a:t>
            </a:r>
            <a:r>
              <a:rPr lang="en-US" altLang="en-US" dirty="0">
                <a:highlight>
                  <a:srgbClr val="FFFF00"/>
                </a:highlight>
              </a:rPr>
              <a:t>quantity supplied is greater than  domestic quantity demanded</a:t>
            </a:r>
          </a:p>
          <a:p>
            <a:pPr lvl="2"/>
            <a:r>
              <a:rPr lang="en-US" altLang="en-US" dirty="0"/>
              <a:t>The difference: </a:t>
            </a:r>
            <a:r>
              <a:rPr lang="en-US" altLang="en-US" dirty="0">
                <a:highlight>
                  <a:srgbClr val="FFFF00"/>
                </a:highlight>
              </a:rPr>
              <a:t>exports</a:t>
            </a:r>
          </a:p>
        </p:txBody>
      </p:sp>
      <p:sp>
        <p:nvSpPr>
          <p:cNvPr id="1536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B6916732-DE6C-4435-8AFC-A90D39F4F79B}" type="slidenum">
              <a:rPr lang="en-US" altLang="en-US" sz="1200" smtClean="0">
                <a:solidFill>
                  <a:srgbClr val="002060"/>
                </a:solidFill>
              </a:rPr>
              <a:pPr algn="ctr" eaLnBrk="1" hangingPunct="1"/>
              <a:t>7</a:t>
            </a:fld>
            <a:endParaRPr lang="en-US" altLang="en-US" sz="1200">
              <a:solidFill>
                <a:srgbClr val="002060"/>
              </a:solidFill>
            </a:endParaRPr>
          </a:p>
        </p:txBody>
      </p:sp>
      <p:sp>
        <p:nvSpPr>
          <p:cNvPr id="5" name="TextBox 4">
            <a:extLst>
              <a:ext uri="{FF2B5EF4-FFF2-40B4-BE49-F238E27FC236}">
                <a16:creationId xmlns:a16="http://schemas.microsoft.com/office/drawing/2014/main" id="{05129075-9897-4B5D-BFD8-A567680BA93F}"/>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228261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a:xfrm>
            <a:off x="209550" y="-1"/>
            <a:ext cx="8896575" cy="436594"/>
          </a:xfrm>
        </p:spPr>
        <p:txBody>
          <a:bodyPr/>
          <a:lstStyle/>
          <a:p>
            <a:r>
              <a:rPr lang="en-US" altLang="en-US" dirty="0"/>
              <a:t>Figure 2</a:t>
            </a:r>
            <a:r>
              <a:rPr lang="en-US" altLang="en-US" sz="2800" baseline="0" dirty="0"/>
              <a:t> </a:t>
            </a:r>
            <a:r>
              <a:rPr lang="en-US" altLang="en-US" sz="2800" dirty="0"/>
              <a:t>International Trade in an Exporting Country</a:t>
            </a:r>
          </a:p>
        </p:txBody>
      </p:sp>
      <p:sp>
        <p:nvSpPr>
          <p:cNvPr id="16408" name="Slide Number Placeholder 1"/>
          <p:cNvSpPr>
            <a:spLocks noGrp="1"/>
          </p:cNvSpPr>
          <p:nvPr>
            <p:ph type="sldNum" sz="quarter" idx="13"/>
          </p:nvPr>
        </p:nvSpPr>
        <p:spPr>
          <a:xfrm>
            <a:off x="8618538" y="6473825"/>
            <a:ext cx="518492" cy="362312"/>
          </a:xfrm>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6D3F190D-47F3-4DB6-BBD7-E4544339B102}" type="slidenum">
              <a:rPr lang="en-US" altLang="en-US" smtClean="0">
                <a:solidFill>
                  <a:srgbClr val="002060"/>
                </a:solidFill>
              </a:rPr>
              <a:pPr algn="ctr" eaLnBrk="1" hangingPunct="1"/>
              <a:t>8</a:t>
            </a:fld>
            <a:endParaRPr lang="en-US" altLang="en-US">
              <a:solidFill>
                <a:srgbClr val="002060"/>
              </a:solidFill>
            </a:endParaRPr>
          </a:p>
        </p:txBody>
      </p:sp>
      <p:pic>
        <p:nvPicPr>
          <p:cNvPr id="9" name="Picture 8" descr="A line graph. The x axis is labeled quantity of textiles and the y axis is labeled price of textiles. A line labeled domestic supply shows that as the quantity of textiles increases the price of textiles increases. A line labeled domestic demand shows that as the quantity of textiles increase the price of textiles decrease. The price before trade is the point at which the domestic supply and domestic demand lines intersect. The world price line shows prices after trade which are higher than the price before trade point. The export prices are points where domestic quantity demanded and price after trade intersect, and where domestic quantity supplied and price after trade intersect. On the graph the area between where domestic demand begins to decline and price after trade is labeled A. The area between price after trade and price before trade is B. The area between price before trade and where domestic supply begins to rise, and the area in between the two export prices on the price after trade line and the price before trade point is D.&#10;&#10;A table with four columns and four rows. The column headers are before trade, after trade, and change."/>
          <p:cNvPicPr>
            <a:picLocks noChangeAspect="1"/>
          </p:cNvPicPr>
          <p:nvPr/>
        </p:nvPicPr>
        <p:blipFill rotWithShape="1">
          <a:blip r:embed="rId3">
            <a:extLst>
              <a:ext uri="{28A0092B-C50C-407E-A947-70E740481C1C}">
                <a14:useLocalDpi xmlns:a14="http://schemas.microsoft.com/office/drawing/2010/main" val="0"/>
              </a:ext>
            </a:extLst>
          </a:blip>
          <a:srcRect l="42870" t="35294" r="11673"/>
          <a:stretch/>
        </p:blipFill>
        <p:spPr>
          <a:xfrm>
            <a:off x="1467828" y="676836"/>
            <a:ext cx="6380017" cy="5504328"/>
          </a:xfrm>
          <a:prstGeom prst="rect">
            <a:avLst/>
          </a:prstGeom>
        </p:spPr>
      </p:pic>
      <p:sp>
        <p:nvSpPr>
          <p:cNvPr id="5" name="TextBox 4">
            <a:extLst>
              <a:ext uri="{FF2B5EF4-FFF2-40B4-BE49-F238E27FC236}">
                <a16:creationId xmlns:a16="http://schemas.microsoft.com/office/drawing/2014/main" id="{D7A7638A-D788-41BB-9B7A-93D306D51081}"/>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2485257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44091" y="244719"/>
            <a:ext cx="8455819" cy="767862"/>
          </a:xfrm>
        </p:spPr>
        <p:txBody>
          <a:bodyPr wrap="square" anchor="t"/>
          <a:lstStyle/>
          <a:p>
            <a:r>
              <a:rPr lang="en-US" altLang="en-US" sz="3600" dirty="0"/>
              <a:t>Winners and Losers from Trade</a:t>
            </a:r>
          </a:p>
        </p:txBody>
      </p:sp>
      <p:sp>
        <p:nvSpPr>
          <p:cNvPr id="18435" name="Content Placeholder 2"/>
          <p:cNvSpPr>
            <a:spLocks noGrp="1"/>
          </p:cNvSpPr>
          <p:nvPr>
            <p:ph idx="1"/>
          </p:nvPr>
        </p:nvSpPr>
        <p:spPr>
          <a:xfrm>
            <a:off x="304800" y="1295400"/>
            <a:ext cx="8561387" cy="4232275"/>
          </a:xfrm>
        </p:spPr>
        <p:txBody>
          <a:bodyPr/>
          <a:lstStyle/>
          <a:p>
            <a:r>
              <a:rPr lang="en-US" altLang="en-US" dirty="0"/>
              <a:t>Exporting country, with international trade</a:t>
            </a:r>
          </a:p>
          <a:p>
            <a:pPr lvl="1"/>
            <a:r>
              <a:rPr lang="en-US" altLang="en-US" dirty="0">
                <a:highlight>
                  <a:srgbClr val="FFFF00"/>
                </a:highlight>
              </a:rPr>
              <a:t>Domestic producers </a:t>
            </a:r>
            <a:r>
              <a:rPr lang="en-US" altLang="en-US" dirty="0"/>
              <a:t>of the good are </a:t>
            </a:r>
            <a:r>
              <a:rPr lang="en-US" altLang="en-US" b="1" dirty="0">
                <a:highlight>
                  <a:srgbClr val="FFFF00"/>
                </a:highlight>
              </a:rPr>
              <a:t>better off</a:t>
            </a:r>
          </a:p>
          <a:p>
            <a:pPr lvl="1"/>
            <a:r>
              <a:rPr lang="en-US" altLang="en-US" dirty="0">
                <a:highlight>
                  <a:srgbClr val="FFFF00"/>
                </a:highlight>
              </a:rPr>
              <a:t>Domestic consumers</a:t>
            </a:r>
            <a:r>
              <a:rPr lang="en-US" altLang="en-US" dirty="0"/>
              <a:t> are </a:t>
            </a:r>
            <a:r>
              <a:rPr lang="en-US" altLang="en-US" b="1" dirty="0">
                <a:highlight>
                  <a:srgbClr val="FFFF00"/>
                </a:highlight>
              </a:rPr>
              <a:t>worse off</a:t>
            </a:r>
          </a:p>
          <a:p>
            <a:pPr lvl="1"/>
            <a:r>
              <a:rPr lang="en-US" altLang="en-US" dirty="0">
                <a:highlight>
                  <a:srgbClr val="FFFF00"/>
                </a:highlight>
              </a:rPr>
              <a:t>Trade raises the economic well-being of a nation</a:t>
            </a:r>
          </a:p>
          <a:p>
            <a:pPr lvl="2"/>
            <a:r>
              <a:rPr lang="en-US" altLang="en-US" dirty="0"/>
              <a:t>Gains of the winners exceed the losses of the losers</a:t>
            </a:r>
          </a:p>
        </p:txBody>
      </p:sp>
      <p:sp>
        <p:nvSpPr>
          <p:cNvPr id="18437"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3AB69C6B-0A5C-42BC-9FE6-2F88755342AE}" type="slidenum">
              <a:rPr lang="en-US" altLang="en-US" sz="1200" smtClean="0">
                <a:solidFill>
                  <a:srgbClr val="002060"/>
                </a:solidFill>
              </a:rPr>
              <a:pPr algn="ctr" eaLnBrk="1" hangingPunct="1"/>
              <a:t>9</a:t>
            </a:fld>
            <a:endParaRPr lang="en-US" altLang="en-US" sz="1200">
              <a:solidFill>
                <a:srgbClr val="002060"/>
              </a:solidFill>
            </a:endParaRPr>
          </a:p>
        </p:txBody>
      </p:sp>
      <p:sp>
        <p:nvSpPr>
          <p:cNvPr id="5" name="TextBox 4">
            <a:extLst>
              <a:ext uri="{FF2B5EF4-FFF2-40B4-BE49-F238E27FC236}">
                <a16:creationId xmlns:a16="http://schemas.microsoft.com/office/drawing/2014/main" id="{ABC1ABE1-C24E-4959-98FA-F2E838F6C73C}"/>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a:t>Professor Galvez-Soriano lecture notes. Based on N. Gregory Mankiw, Principles of Microeconomics, 9</a:t>
            </a:r>
            <a:r>
              <a:rPr lang="en-US" sz="1400" baseline="30000"/>
              <a:t>th</a:t>
            </a:r>
            <a:r>
              <a:rPr lang="en-US" sz="1400"/>
              <a:t> Edition.</a:t>
            </a:r>
            <a:endParaRPr lang="en-US" sz="1400" dirty="0"/>
          </a:p>
        </p:txBody>
      </p:sp>
    </p:spTree>
    <p:extLst>
      <p:ext uri="{BB962C8B-B14F-4D97-AF65-F5344CB8AC3E}">
        <p14:creationId xmlns:p14="http://schemas.microsoft.com/office/powerpoint/2010/main" val="1967419834"/>
      </p:ext>
    </p:extLst>
  </p:cSld>
  <p:clrMapOvr>
    <a:masterClrMapping/>
  </p:clrMapOvr>
</p:sld>
</file>

<file path=ppt/theme/theme1.xml><?xml version="1.0" encoding="utf-8"?>
<a:theme xmlns:a="http://schemas.openxmlformats.org/drawingml/2006/main" name="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_Figur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ro / Summary">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Figur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abl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ActiveLearning">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Case study">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Ask Experts">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Appendix">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8754</TotalTime>
  <Words>1028</Words>
  <Application>Microsoft Office PowerPoint</Application>
  <PresentationFormat>On-screen Show (4:3)</PresentationFormat>
  <Paragraphs>160</Paragraphs>
  <Slides>19</Slides>
  <Notes>4</Notes>
  <HiddenSlides>0</HiddenSlides>
  <MMClips>0</MMClips>
  <ScaleCrop>false</ScaleCrop>
  <HeadingPairs>
    <vt:vector size="6" baseType="variant">
      <vt:variant>
        <vt:lpstr>Fonts Used</vt:lpstr>
      </vt:variant>
      <vt:variant>
        <vt:i4>6</vt:i4>
      </vt:variant>
      <vt:variant>
        <vt:lpstr>Theme</vt:lpstr>
      </vt:variant>
      <vt:variant>
        <vt:i4>14</vt:i4>
      </vt:variant>
      <vt:variant>
        <vt:lpstr>Slide Titles</vt:lpstr>
      </vt:variant>
      <vt:variant>
        <vt:i4>19</vt:i4>
      </vt:variant>
    </vt:vector>
  </HeadingPairs>
  <TitlesOfParts>
    <vt:vector size="39" baseType="lpstr">
      <vt:lpstr>Arial</vt:lpstr>
      <vt:lpstr>Arial Narrow</vt:lpstr>
      <vt:lpstr>Calibri</vt:lpstr>
      <vt:lpstr>Cambria</vt:lpstr>
      <vt:lpstr>Sabon-Bold</vt:lpstr>
      <vt:lpstr>Times New Roman</vt:lpstr>
      <vt:lpstr>Chapter title</vt:lpstr>
      <vt:lpstr>Intro / Summary</vt:lpstr>
      <vt:lpstr>Chapter content</vt:lpstr>
      <vt:lpstr>Figure</vt:lpstr>
      <vt:lpstr>Table</vt:lpstr>
      <vt:lpstr>ActiveLearning</vt:lpstr>
      <vt:lpstr>Case study</vt:lpstr>
      <vt:lpstr>Ask Experts</vt:lpstr>
      <vt:lpstr>Appendix</vt:lpstr>
      <vt:lpstr>1_Figure</vt:lpstr>
      <vt:lpstr>1_Chapter title</vt:lpstr>
      <vt:lpstr>1_Chapter content</vt:lpstr>
      <vt:lpstr>2_Chapter title</vt:lpstr>
      <vt:lpstr>3_Chapter title</vt:lpstr>
      <vt:lpstr>Chapter 9</vt:lpstr>
      <vt:lpstr>The Determinants of Trade</vt:lpstr>
      <vt:lpstr>Figure 1 Equilibrium without International Trade</vt:lpstr>
      <vt:lpstr>The Determinants of Trade</vt:lpstr>
      <vt:lpstr>The Determinants of Trade</vt:lpstr>
      <vt:lpstr>The Determinants of Trade</vt:lpstr>
      <vt:lpstr>Winners and Losers from</vt:lpstr>
      <vt:lpstr>Figure 2 International Trade in an Exporting Country</vt:lpstr>
      <vt:lpstr>Winners and Losers from Trade</vt:lpstr>
      <vt:lpstr>Winners and Losers from Trade</vt:lpstr>
      <vt:lpstr>Figure 3 International Trade in an Importing Country</vt:lpstr>
      <vt:lpstr>Winners and Losers from Trade</vt:lpstr>
      <vt:lpstr>Winners and Losers from Trade</vt:lpstr>
      <vt:lpstr>Figure 4 The Effects of a Tariff</vt:lpstr>
      <vt:lpstr>Winners and Losers from Trade</vt:lpstr>
      <vt:lpstr>Arguments for Restricting</vt:lpstr>
      <vt:lpstr>Arguments for Restricting</vt:lpstr>
      <vt:lpstr>Arguments for Restricting Trade</vt:lpstr>
      <vt:lpstr>Arguments for Restricting Trade</vt:lpstr>
    </vt:vector>
  </TitlesOfParts>
  <Company>Eastern Illinois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Andreea Chiritescu</dc:creator>
  <cp:lastModifiedBy>Galvez-Soriano, Oscar de Jesus</cp:lastModifiedBy>
  <cp:revision>334</cp:revision>
  <dcterms:created xsi:type="dcterms:W3CDTF">2016-03-16T19:41:09Z</dcterms:created>
  <dcterms:modified xsi:type="dcterms:W3CDTF">2021-03-09T00:43:20Z</dcterms:modified>
</cp:coreProperties>
</file>